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Libre Franklin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0" roundtripDataSignature="AMtx7miRse40/GQ6ocEJ3lpCFTMRD6V3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LibreFranklin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LibreFranklin-italic.fntdata"/><Relationship Id="rId23" Type="http://schemas.openxmlformats.org/officeDocument/2006/relationships/slide" Target="slides/slide18.xml"/><Relationship Id="rId67" Type="http://schemas.openxmlformats.org/officeDocument/2006/relationships/font" Target="fonts/LibreFranklin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ibreFranklin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fr-F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9bad426e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09bad426e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9bad426e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9bad426e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9bad426e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09bad426e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9bad426e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9bad426e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9bad426e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9bad426e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9bad426e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9bad426e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9bad426eb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9bad426eb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9c997bf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09c997bf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9c997bf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9c997bf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9c997bfaa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9c997bfaa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9bad426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9bad426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9bad426e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9bad426e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9bad426eb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9bad426eb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09c997bfaa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109c997bfaa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109c997bfaa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09c997bfaa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109c997bfaa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109c997bfaa_0_1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09c997bfaa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09c997bfaa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109c997bfaa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09c997bfaa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109c997bfaa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109c997bfaa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9c997bfaa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109c997bfaa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109c997bfaa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09c997bfaa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5" name="Google Shape;535;g109c997bfaa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09c997bfaa_0_1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9c997bfaa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g109c997bfaa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g109c997bfaa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9c980215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9c980215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9c997bfaa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109c997bfaa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109c997bfaa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09c997bfaa_0_2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109c997bfaa_0_2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09c997bfaa_0_2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9c997bfaa_0_2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109c997bfaa_0_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109c997bfaa_0_2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9c997bfaa_0_3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109c997bfaa_0_3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109c997bfaa_0_3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9c997bfaa_0_3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g109c997bfaa_0_3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109c997bfaa_0_3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9c997bfaa_0_5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109c997bfaa_0_5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109c997bfaa_0_5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09c997bfaa_0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109c997bfaa_0_4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109c997bfaa_0_4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9c997bfaa_0_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109c997bfaa_0_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109c997bfaa_0_4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09c997bfaa_0_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109c997bfaa_0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109c997bfaa_0_4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9c997bfaa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109c997bfaa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109c997bfaa_0_4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9bad426e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9bad426e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09c997bfaa_0_5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109c997bfaa_0_5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109c997bfaa_0_5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09c997bfaa_0_5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109c997bfaa_0_5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109c997bfaa_0_5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109c997bfaa_0_5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7" name="Google Shape;787;g109c997bfaa_0_5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109c997bfaa_0_5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9c997bfaa_0_6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109c997bfaa_0_6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g109c997bfaa_0_6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09c997bfaa_0_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6" name="Google Shape;826;g109c997bfaa_0_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g109c997bfaa_0_6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09c997bfaa_0_6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109c997bfaa_0_6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109c997bfaa_0_6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09c997bfaa_0_6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2" name="Google Shape;852;g109c997bfaa_0_6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g109c997bfaa_0_6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09c997bfaa_0_6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3" name="Google Shape;863;g109c997bfaa_0_6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g109c997bfaa_0_6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09c980215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109c980215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109c980215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09c980215c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0" name="Google Shape;900;g109c980215c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109c980215c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9bad426e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9bad426e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09c997bfaa_0_6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2" name="Google Shape;922;g109c997bfaa_0_6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109c997bfaa_0_6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9c997bfaa_0_7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9" name="Google Shape;989;g109c997bfaa_0_7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109c997bfaa_0_7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09c980215c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109c980215c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g109c980215c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09c980215c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09c980215c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109c980215c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09c980215c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09c980215c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109c980215c_0_1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09c980215c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109c980215c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109c980215c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109c980215c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109c980215c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g109c980215c_0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9c980215c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9c980215c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109c980215c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09c980215c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109c980215c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g109c980215c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109c980215c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109c980215c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g109c980215c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bad426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9bad426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1" name="Google Shape;109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9bad426e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9bad426e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9c997bf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9c997bf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9bad426e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9bad426e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Titre de sectio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20" name="Google Shape;20;p14"/>
          <p:cNvSpPr/>
          <p:nvPr>
            <p:ph idx="2" type="pic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14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24" name="Google Shape;24;p14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re et contenu">
  <p:cSld name="4_Titre et contenu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/>
          <p:nvPr>
            <p:ph idx="2" type="pic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3"/>
          <p:cNvSpPr txBox="1"/>
          <p:nvPr>
            <p:ph idx="1" type="body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3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8" name="Google Shape;88;p23"/>
          <p:cNvSpPr txBox="1"/>
          <p:nvPr>
            <p:ph type="title"/>
          </p:nvPr>
        </p:nvSpPr>
        <p:spPr>
          <a:xfrm>
            <a:off x="4049395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>
  <p:cSld name="Titre seul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seul">
  <p:cSld name="1_Titre seul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/>
          <p:nvPr>
            <p:ph idx="2" type="pic"/>
          </p:nvPr>
        </p:nvSpPr>
        <p:spPr>
          <a:xfrm>
            <a:off x="904875" y="0"/>
            <a:ext cx="8239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25"/>
          <p:cNvSpPr txBox="1"/>
          <p:nvPr>
            <p:ph type="title"/>
          </p:nvPr>
        </p:nvSpPr>
        <p:spPr>
          <a:xfrm>
            <a:off x="6405563" y="2571750"/>
            <a:ext cx="2738437" cy="2111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seul">
  <p:cSld name="2_Titre seul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/>
          <p:nvPr>
            <p:ph idx="2" type="pic"/>
          </p:nvPr>
        </p:nvSpPr>
        <p:spPr>
          <a:xfrm>
            <a:off x="904875" y="0"/>
            <a:ext cx="7726363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6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seul">
  <p:cSld name="3_Titre seu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/>
          <p:nvPr>
            <p:ph idx="2" type="pic"/>
          </p:nvPr>
        </p:nvSpPr>
        <p:spPr>
          <a:xfrm>
            <a:off x="904875" y="3114674"/>
            <a:ext cx="8239125" cy="2028825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7"/>
          <p:cNvSpPr txBox="1"/>
          <p:nvPr>
            <p:ph idx="1" type="body"/>
          </p:nvPr>
        </p:nvSpPr>
        <p:spPr>
          <a:xfrm>
            <a:off x="904875" y="1563688"/>
            <a:ext cx="7646988" cy="1436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8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9bad426eb_0_2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46800" lIns="180000" spcFirstLastPara="1" rIns="7200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" name="Google Shape;118;g109bad426eb_0_2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45700" lIns="180000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9" name="Google Shape;119;g109bad426eb_0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/>
          <p:nvPr>
            <p:ph idx="1" type="body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5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re et contenu">
  <p:cSld name="3_Titre et contenu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6"/>
          <p:cNvSpPr/>
          <p:nvPr>
            <p:ph idx="2" type="pic"/>
          </p:nvPr>
        </p:nvSpPr>
        <p:spPr>
          <a:xfrm>
            <a:off x="904875" y="1563688"/>
            <a:ext cx="3144838" cy="3579812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>
  <p:cSld name="Deux contenu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 txBox="1"/>
          <p:nvPr>
            <p:ph idx="1" type="body"/>
          </p:nvPr>
        </p:nvSpPr>
        <p:spPr>
          <a:xfrm>
            <a:off x="904875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7"/>
          <p:cNvSpPr txBox="1"/>
          <p:nvPr>
            <p:ph idx="2" type="body"/>
          </p:nvPr>
        </p:nvSpPr>
        <p:spPr>
          <a:xfrm>
            <a:off x="4959772" y="1563688"/>
            <a:ext cx="367146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showMasterSp="0">
  <p:cSld name="Diapositive de titr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/>
          <p:nvPr>
            <p:ph idx="2" type="pic"/>
          </p:nvPr>
        </p:nvSpPr>
        <p:spPr>
          <a:xfrm>
            <a:off x="1331913" y="0"/>
            <a:ext cx="7812087" cy="4948238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8"/>
          <p:cNvSpPr txBox="1"/>
          <p:nvPr>
            <p:ph type="ctrTitle"/>
          </p:nvPr>
        </p:nvSpPr>
        <p:spPr>
          <a:xfrm>
            <a:off x="6405563" y="786535"/>
            <a:ext cx="2738437" cy="233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6800" lIns="216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" type="subTitle"/>
          </p:nvPr>
        </p:nvSpPr>
        <p:spPr>
          <a:xfrm>
            <a:off x="4576763" y="3124922"/>
            <a:ext cx="1828800" cy="15684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0000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49" name="Google Shape;49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647" y="80283"/>
            <a:ext cx="1175301" cy="50865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8"/>
          <p:cNvSpPr txBox="1"/>
          <p:nvPr>
            <p:ph idx="3" type="body"/>
          </p:nvPr>
        </p:nvSpPr>
        <p:spPr>
          <a:xfrm>
            <a:off x="6400800" y="4683125"/>
            <a:ext cx="1828800" cy="460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0000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90"/>
              <a:buNone/>
              <a:defRPr sz="11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4" type="body"/>
          </p:nvPr>
        </p:nvSpPr>
        <p:spPr>
          <a:xfrm>
            <a:off x="82550" y="4440264"/>
            <a:ext cx="698500" cy="5079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68605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630"/>
              <a:buFont typeface="Arial"/>
              <a:buChar char="•"/>
              <a:defRPr sz="700">
                <a:solidFill>
                  <a:schemeClr val="dk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de section">
  <p:cSld name="2_Titre de sec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9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9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56" name="Google Shape;56;p19"/>
          <p:cNvSpPr/>
          <p:nvPr>
            <p:ph idx="2" type="pic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19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de section">
  <p:cSld name="1_Titre de sec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0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/>
        </p:txBody>
      </p:sp>
      <p:sp>
        <p:nvSpPr>
          <p:cNvPr id="64" name="Google Shape;64;p20"/>
          <p:cNvSpPr/>
          <p:nvPr>
            <p:ph idx="2" type="pic"/>
          </p:nvPr>
        </p:nvSpPr>
        <p:spPr>
          <a:xfrm>
            <a:off x="904875" y="0"/>
            <a:ext cx="366712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0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ctr">
              <a:spcBef>
                <a:spcPts val="0"/>
              </a:spcBef>
              <a:buNone/>
              <a:defRPr b="1" sz="7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et contenu">
  <p:cSld name="1_Titre et contenu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idx="1" type="body"/>
          </p:nvPr>
        </p:nvSpPr>
        <p:spPr>
          <a:xfrm>
            <a:off x="90487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1"/>
          <p:cNvSpPr/>
          <p:nvPr>
            <p:ph idx="2" type="pic"/>
          </p:nvPr>
        </p:nvSpPr>
        <p:spPr>
          <a:xfrm>
            <a:off x="5486400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1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re et contenu">
  <p:cSld name="2_Titre et contenu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2"/>
          <p:cNvSpPr/>
          <p:nvPr>
            <p:ph idx="2" type="pic"/>
          </p:nvPr>
        </p:nvSpPr>
        <p:spPr>
          <a:xfrm>
            <a:off x="904875" y="0"/>
            <a:ext cx="3144838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22"/>
          <p:cNvSpPr txBox="1"/>
          <p:nvPr>
            <p:ph idx="1" type="body"/>
          </p:nvPr>
        </p:nvSpPr>
        <p:spPr>
          <a:xfrm>
            <a:off x="4049395" y="1563688"/>
            <a:ext cx="4581525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31469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" name="Google Shape;81;p22"/>
          <p:cNvSpPr txBox="1"/>
          <p:nvPr>
            <p:ph type="title"/>
          </p:nvPr>
        </p:nvSpPr>
        <p:spPr>
          <a:xfrm>
            <a:off x="904876" y="131032"/>
            <a:ext cx="3144520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  <a:defRPr b="1" i="0" sz="32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>
            <a:lvl1pPr indent="-33147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 rot="-5400000">
            <a:off x="7115989" y="1874064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7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5" name="Google Shape;15;p13"/>
          <p:cNvSpPr/>
          <p:nvPr/>
        </p:nvSpPr>
        <p:spPr>
          <a:xfrm rot="-54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- up of a logo&#10;&#10;Description automatically generated with low confidence" id="16" name="Google Shape;16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-250372" y="706603"/>
            <a:ext cx="1398968" cy="2478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3.png"/><Relationship Id="rId13" Type="http://schemas.openxmlformats.org/officeDocument/2006/relationships/image" Target="../media/image14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1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Relationship Id="rId5" Type="http://schemas.openxmlformats.org/officeDocument/2006/relationships/image" Target="../media/image22.jpg"/><Relationship Id="rId6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Relationship Id="rId9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2.png"/><Relationship Id="rId13" Type="http://schemas.openxmlformats.org/officeDocument/2006/relationships/image" Target="../media/image3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5" Type="http://schemas.openxmlformats.org/officeDocument/2006/relationships/image" Target="../media/image33.png"/><Relationship Id="rId14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2.png"/><Relationship Id="rId13" Type="http://schemas.openxmlformats.org/officeDocument/2006/relationships/image" Target="../media/image39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5" Type="http://schemas.openxmlformats.org/officeDocument/2006/relationships/image" Target="../media/image33.png"/><Relationship Id="rId14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43.png"/><Relationship Id="rId7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Relationship Id="rId4" Type="http://schemas.openxmlformats.org/officeDocument/2006/relationships/image" Target="../media/image44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52.png"/><Relationship Id="rId8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jpg"/><Relationship Id="rId4" Type="http://schemas.openxmlformats.org/officeDocument/2006/relationships/image" Target="../media/image53.jpg"/><Relationship Id="rId5" Type="http://schemas.openxmlformats.org/officeDocument/2006/relationships/image" Target="../media/image51.jpg"/><Relationship Id="rId6" Type="http://schemas.openxmlformats.org/officeDocument/2006/relationships/image" Target="../media/image7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jp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jp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jp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jpg"/><Relationship Id="rId4" Type="http://schemas.openxmlformats.org/officeDocument/2006/relationships/image" Target="../media/image23.png"/><Relationship Id="rId9" Type="http://schemas.openxmlformats.org/officeDocument/2006/relationships/image" Target="../media/image51.jp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53.jp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69.png"/><Relationship Id="rId13" Type="http://schemas.openxmlformats.org/officeDocument/2006/relationships/image" Target="../media/image63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5" Type="http://schemas.openxmlformats.org/officeDocument/2006/relationships/image" Target="../media/image54.png"/><Relationship Id="rId6" Type="http://schemas.openxmlformats.org/officeDocument/2006/relationships/image" Target="../media/image59.png"/><Relationship Id="rId7" Type="http://schemas.openxmlformats.org/officeDocument/2006/relationships/image" Target="../media/image55.png"/><Relationship Id="rId8" Type="http://schemas.openxmlformats.org/officeDocument/2006/relationships/image" Target="../media/image6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drive.google.com/file/d/19lN01idq0ieamRqpMFE4AjNn4VbUjpU2/view" TargetMode="External"/><Relationship Id="rId4" Type="http://schemas.openxmlformats.org/officeDocument/2006/relationships/image" Target="../media/image7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drive.google.com/file/d/1Dn7JFosaCKo0LFlHssxr3f0ws-5vDYhV/view" TargetMode="External"/><Relationship Id="rId4" Type="http://schemas.openxmlformats.org/officeDocument/2006/relationships/image" Target="../media/image68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rive.google.com/file/d/10oLBKz_aaR8vlij2ieWMK2V06J0HKK5E/view" TargetMode="External"/><Relationship Id="rId4" Type="http://schemas.openxmlformats.org/officeDocument/2006/relationships/image" Target="../media/image7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rive.google.com/file/d/1N9W1eO-5omVOawpHft7bL0edh7c0FSc-/view" TargetMode="External"/><Relationship Id="rId4" Type="http://schemas.openxmlformats.org/officeDocument/2006/relationships/image" Target="../media/image6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drive.google.com/file/d/1XaciKXbfZt8ZOqkjc7u2gSe5SHzudRXG/view" TargetMode="External"/><Relationship Id="rId4" Type="http://schemas.openxmlformats.org/officeDocument/2006/relationships/image" Target="../media/image7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"/>
          <p:cNvSpPr txBox="1"/>
          <p:nvPr>
            <p:ph type="title"/>
          </p:nvPr>
        </p:nvSpPr>
        <p:spPr>
          <a:xfrm>
            <a:off x="4572000" y="777875"/>
            <a:ext cx="4058920" cy="179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Multi-Camera Person Recogniton</a:t>
            </a:r>
            <a:endParaRPr/>
          </a:p>
        </p:txBody>
      </p:sp>
      <p:sp>
        <p:nvSpPr>
          <p:cNvPr id="126" name="Google Shape;126;p1"/>
          <p:cNvSpPr txBox="1"/>
          <p:nvPr>
            <p:ph idx="1" type="body"/>
          </p:nvPr>
        </p:nvSpPr>
        <p:spPr>
          <a:xfrm>
            <a:off x="4572000" y="2571750"/>
            <a:ext cx="4058920" cy="21565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rPr lang="fr-FR"/>
              <a:t>Martin Dahl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</a:pPr>
            <a:r>
              <a:rPr i="1" lang="fr-FR"/>
              <a:t>Final presentation</a:t>
            </a:r>
            <a:endParaRPr i="1"/>
          </a:p>
        </p:txBody>
      </p:sp>
      <p:sp>
        <p:nvSpPr>
          <p:cNvPr id="127" name="Google Shape;127;p1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128" name="Google Shape;128;p1"/>
          <p:cNvSpPr txBox="1"/>
          <p:nvPr>
            <p:ph idx="11" type="ftr"/>
          </p:nvPr>
        </p:nvSpPr>
        <p:spPr>
          <a:xfrm rot="-5400000">
            <a:off x="7121545" y="1896309"/>
            <a:ext cx="3543260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129" name="Google Shape;129;p1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30" name="Google Shape;13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-98100"/>
            <a:ext cx="9144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2075" y="-98100"/>
            <a:ext cx="732952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8438" y="-98100"/>
            <a:ext cx="74001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8375" y="-98100"/>
            <a:ext cx="7400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4875" y="1857400"/>
            <a:ext cx="91152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2075" y="1857400"/>
            <a:ext cx="7329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1950" y="1857400"/>
            <a:ext cx="7329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38375" y="1857400"/>
            <a:ext cx="7400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6324" y="3924325"/>
            <a:ext cx="911525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32075" y="3924325"/>
            <a:ext cx="7329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368425" y="3924325"/>
            <a:ext cx="74000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041900" y="3924325"/>
            <a:ext cx="7329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3" name="Google Shape;283;g109bad426eb_0_106"/>
          <p:cNvCxnSpPr/>
          <p:nvPr/>
        </p:nvCxnSpPr>
        <p:spPr>
          <a:xfrm>
            <a:off x="2246104" y="104726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g109bad426eb_0_106"/>
          <p:cNvCxnSpPr/>
          <p:nvPr/>
        </p:nvCxnSpPr>
        <p:spPr>
          <a:xfrm>
            <a:off x="2200013" y="484877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g109bad426eb_0_106"/>
          <p:cNvCxnSpPr/>
          <p:nvPr/>
        </p:nvCxnSpPr>
        <p:spPr>
          <a:xfrm>
            <a:off x="6897888" y="101920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" name="Google Shape;286;g109bad426eb_0_106"/>
          <p:cNvCxnSpPr/>
          <p:nvPr/>
        </p:nvCxnSpPr>
        <p:spPr>
          <a:xfrm>
            <a:off x="4228840" y="338405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g109bad426eb_0_106"/>
          <p:cNvCxnSpPr/>
          <p:nvPr/>
        </p:nvCxnSpPr>
        <p:spPr>
          <a:xfrm rot="10800000">
            <a:off x="4266962" y="183210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g109bad426eb_0_106"/>
          <p:cNvCxnSpPr/>
          <p:nvPr/>
        </p:nvCxnSpPr>
        <p:spPr>
          <a:xfrm>
            <a:off x="2200013" y="104727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g109bad426eb_0_106"/>
          <p:cNvCxnSpPr/>
          <p:nvPr/>
        </p:nvCxnSpPr>
        <p:spPr>
          <a:xfrm>
            <a:off x="4228840" y="183210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g109bad426eb_0_106"/>
          <p:cNvCxnSpPr/>
          <p:nvPr/>
        </p:nvCxnSpPr>
        <p:spPr>
          <a:xfrm>
            <a:off x="4305440" y="104727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g109bad426eb_0_106"/>
          <p:cNvCxnSpPr/>
          <p:nvPr/>
        </p:nvCxnSpPr>
        <p:spPr>
          <a:xfrm>
            <a:off x="5997929" y="181445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g109bad426eb_0_106"/>
          <p:cNvSpPr/>
          <p:nvPr/>
        </p:nvSpPr>
        <p:spPr>
          <a:xfrm>
            <a:off x="3409663" y="3781938"/>
            <a:ext cx="252300" cy="238200"/>
          </a:xfrm>
          <a:prstGeom prst="donut">
            <a:avLst>
              <a:gd fmla="val 25000" name="adj"/>
            </a:avLst>
          </a:prstGeom>
          <a:solidFill>
            <a:srgbClr val="B40A0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09bad426eb_0_106"/>
          <p:cNvSpPr/>
          <p:nvPr/>
        </p:nvSpPr>
        <p:spPr>
          <a:xfrm rot="2700000">
            <a:off x="2058155" y="8542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09bad426eb_0_106"/>
          <p:cNvSpPr/>
          <p:nvPr/>
        </p:nvSpPr>
        <p:spPr>
          <a:xfrm rot="-8100000">
            <a:off x="6709930" y="46557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09bad426eb_0_106"/>
          <p:cNvSpPr txBox="1"/>
          <p:nvPr>
            <p:ph idx="4294967295" type="title"/>
          </p:nvPr>
        </p:nvSpPr>
        <p:spPr>
          <a:xfrm>
            <a:off x="904875" y="131025"/>
            <a:ext cx="51357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296" name="Google Shape;296;g109bad426eb_0_106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297" name="Google Shape;297;g109bad426eb_0_106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298" name="Google Shape;298;g109bad426eb_0_10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9bad426eb_0_121"/>
          <p:cNvSpPr/>
          <p:nvPr/>
        </p:nvSpPr>
        <p:spPr>
          <a:xfrm rot="-1386646">
            <a:off x="2790104" y="999481"/>
            <a:ext cx="616800" cy="3509550"/>
          </a:xfrm>
          <a:prstGeom prst="triangle">
            <a:avLst>
              <a:gd fmla="val 50000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109bad426eb_0_121"/>
          <p:cNvSpPr/>
          <p:nvPr/>
        </p:nvSpPr>
        <p:spPr>
          <a:xfrm rot="6244608">
            <a:off x="4798131" y="2549207"/>
            <a:ext cx="616720" cy="3509540"/>
          </a:xfrm>
          <a:prstGeom prst="triangle">
            <a:avLst>
              <a:gd fmla="val 50000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g109bad426eb_0_121"/>
          <p:cNvCxnSpPr/>
          <p:nvPr/>
        </p:nvCxnSpPr>
        <p:spPr>
          <a:xfrm>
            <a:off x="2246104" y="104726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g109bad426eb_0_121"/>
          <p:cNvCxnSpPr/>
          <p:nvPr/>
        </p:nvCxnSpPr>
        <p:spPr>
          <a:xfrm>
            <a:off x="2200013" y="484877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g109bad426eb_0_121"/>
          <p:cNvCxnSpPr/>
          <p:nvPr/>
        </p:nvCxnSpPr>
        <p:spPr>
          <a:xfrm>
            <a:off x="6897888" y="101920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" name="Google Shape;308;g109bad426eb_0_121"/>
          <p:cNvCxnSpPr/>
          <p:nvPr/>
        </p:nvCxnSpPr>
        <p:spPr>
          <a:xfrm>
            <a:off x="4228840" y="338405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g109bad426eb_0_121"/>
          <p:cNvCxnSpPr/>
          <p:nvPr/>
        </p:nvCxnSpPr>
        <p:spPr>
          <a:xfrm rot="10800000">
            <a:off x="4266962" y="183210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g109bad426eb_0_121"/>
          <p:cNvCxnSpPr/>
          <p:nvPr/>
        </p:nvCxnSpPr>
        <p:spPr>
          <a:xfrm>
            <a:off x="2200013" y="104727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g109bad426eb_0_121"/>
          <p:cNvCxnSpPr/>
          <p:nvPr/>
        </p:nvCxnSpPr>
        <p:spPr>
          <a:xfrm>
            <a:off x="4228840" y="183210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g109bad426eb_0_121"/>
          <p:cNvCxnSpPr/>
          <p:nvPr/>
        </p:nvCxnSpPr>
        <p:spPr>
          <a:xfrm>
            <a:off x="4305440" y="104727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g109bad426eb_0_121"/>
          <p:cNvCxnSpPr/>
          <p:nvPr/>
        </p:nvCxnSpPr>
        <p:spPr>
          <a:xfrm>
            <a:off x="5997929" y="181445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g109bad426eb_0_121"/>
          <p:cNvSpPr/>
          <p:nvPr/>
        </p:nvSpPr>
        <p:spPr>
          <a:xfrm>
            <a:off x="3409663" y="3781938"/>
            <a:ext cx="252300" cy="238200"/>
          </a:xfrm>
          <a:prstGeom prst="donut">
            <a:avLst>
              <a:gd fmla="val 25000" name="adj"/>
            </a:avLst>
          </a:prstGeom>
          <a:solidFill>
            <a:srgbClr val="B40A0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109bad426eb_0_121"/>
          <p:cNvSpPr/>
          <p:nvPr/>
        </p:nvSpPr>
        <p:spPr>
          <a:xfrm rot="2700000">
            <a:off x="2058155" y="8542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g109bad426eb_0_121"/>
          <p:cNvSpPr/>
          <p:nvPr/>
        </p:nvSpPr>
        <p:spPr>
          <a:xfrm rot="-8100000">
            <a:off x="6709930" y="46557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109bad426eb_0_121"/>
          <p:cNvSpPr txBox="1"/>
          <p:nvPr>
            <p:ph idx="4294967295" type="title"/>
          </p:nvPr>
        </p:nvSpPr>
        <p:spPr>
          <a:xfrm>
            <a:off x="904875" y="131025"/>
            <a:ext cx="51357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318" name="Google Shape;318;g109bad426eb_0_121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319" name="Google Shape;319;g109bad426eb_0_121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320" name="Google Shape;320;g109bad426eb_0_12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9bad426eb_0_138"/>
          <p:cNvSpPr/>
          <p:nvPr/>
        </p:nvSpPr>
        <p:spPr>
          <a:xfrm rot="-2237286">
            <a:off x="3101063" y="760394"/>
            <a:ext cx="616516" cy="3509423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09bad426eb_0_138"/>
          <p:cNvSpPr/>
          <p:nvPr/>
        </p:nvSpPr>
        <p:spPr>
          <a:xfrm rot="7433466">
            <a:off x="4986552" y="2097158"/>
            <a:ext cx="616553" cy="3509449"/>
          </a:xfrm>
          <a:prstGeom prst="triangle">
            <a:avLst>
              <a:gd fmla="val 50000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7" name="Google Shape;327;g109bad426eb_0_138"/>
          <p:cNvCxnSpPr/>
          <p:nvPr/>
        </p:nvCxnSpPr>
        <p:spPr>
          <a:xfrm>
            <a:off x="2246104" y="104726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8" name="Google Shape;328;g109bad426eb_0_138"/>
          <p:cNvCxnSpPr/>
          <p:nvPr/>
        </p:nvCxnSpPr>
        <p:spPr>
          <a:xfrm>
            <a:off x="2200013" y="484877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" name="Google Shape;329;g109bad426eb_0_138"/>
          <p:cNvCxnSpPr/>
          <p:nvPr/>
        </p:nvCxnSpPr>
        <p:spPr>
          <a:xfrm>
            <a:off x="6897888" y="101920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g109bad426eb_0_138"/>
          <p:cNvCxnSpPr/>
          <p:nvPr/>
        </p:nvCxnSpPr>
        <p:spPr>
          <a:xfrm>
            <a:off x="4228840" y="338405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g109bad426eb_0_138"/>
          <p:cNvCxnSpPr/>
          <p:nvPr/>
        </p:nvCxnSpPr>
        <p:spPr>
          <a:xfrm rot="10800000">
            <a:off x="4266962" y="183210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g109bad426eb_0_138"/>
          <p:cNvCxnSpPr/>
          <p:nvPr/>
        </p:nvCxnSpPr>
        <p:spPr>
          <a:xfrm>
            <a:off x="2200013" y="104727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" name="Google Shape;333;g109bad426eb_0_138"/>
          <p:cNvCxnSpPr/>
          <p:nvPr/>
        </p:nvCxnSpPr>
        <p:spPr>
          <a:xfrm>
            <a:off x="4228840" y="183210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Google Shape;334;g109bad426eb_0_138"/>
          <p:cNvCxnSpPr/>
          <p:nvPr/>
        </p:nvCxnSpPr>
        <p:spPr>
          <a:xfrm>
            <a:off x="4305440" y="104727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Google Shape;335;g109bad426eb_0_138"/>
          <p:cNvCxnSpPr/>
          <p:nvPr/>
        </p:nvCxnSpPr>
        <p:spPr>
          <a:xfrm>
            <a:off x="5997929" y="181445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g109bad426eb_0_138"/>
          <p:cNvSpPr/>
          <p:nvPr/>
        </p:nvSpPr>
        <p:spPr>
          <a:xfrm>
            <a:off x="5063438" y="3577963"/>
            <a:ext cx="252300" cy="238200"/>
          </a:xfrm>
          <a:prstGeom prst="donut">
            <a:avLst>
              <a:gd fmla="val 25000" name="adj"/>
            </a:avLst>
          </a:prstGeom>
          <a:solidFill>
            <a:srgbClr val="B40A0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09bad426eb_0_138"/>
          <p:cNvSpPr/>
          <p:nvPr/>
        </p:nvSpPr>
        <p:spPr>
          <a:xfrm rot="2700000">
            <a:off x="2058155" y="8542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g109bad426eb_0_138"/>
          <p:cNvSpPr/>
          <p:nvPr/>
        </p:nvSpPr>
        <p:spPr>
          <a:xfrm rot="-8100000">
            <a:off x="6709930" y="46557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09bad426eb_0_138"/>
          <p:cNvSpPr txBox="1"/>
          <p:nvPr>
            <p:ph idx="4294967295" type="title"/>
          </p:nvPr>
        </p:nvSpPr>
        <p:spPr>
          <a:xfrm>
            <a:off x="904875" y="131025"/>
            <a:ext cx="51357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340" name="Google Shape;340;g109bad426eb_0_138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341" name="Google Shape;341;g109bad426eb_0_138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342" name="Google Shape;342;g109bad426eb_0_138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9bad426eb_0_155"/>
          <p:cNvSpPr/>
          <p:nvPr/>
        </p:nvSpPr>
        <p:spPr>
          <a:xfrm rot="-2237286">
            <a:off x="3101063" y="760394"/>
            <a:ext cx="616516" cy="3509423"/>
          </a:xfrm>
          <a:prstGeom prst="triangle">
            <a:avLst>
              <a:gd fmla="val 50000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109bad426eb_0_155"/>
          <p:cNvSpPr/>
          <p:nvPr/>
        </p:nvSpPr>
        <p:spPr>
          <a:xfrm rot="7433466">
            <a:off x="4986552" y="2097158"/>
            <a:ext cx="616553" cy="3509449"/>
          </a:xfrm>
          <a:prstGeom prst="triangle">
            <a:avLst>
              <a:gd fmla="val 50000" name="adj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9" name="Google Shape;349;g109bad426eb_0_155"/>
          <p:cNvCxnSpPr/>
          <p:nvPr/>
        </p:nvCxnSpPr>
        <p:spPr>
          <a:xfrm>
            <a:off x="2246104" y="104726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g109bad426eb_0_155"/>
          <p:cNvCxnSpPr/>
          <p:nvPr/>
        </p:nvCxnSpPr>
        <p:spPr>
          <a:xfrm>
            <a:off x="2200013" y="484877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g109bad426eb_0_155"/>
          <p:cNvCxnSpPr/>
          <p:nvPr/>
        </p:nvCxnSpPr>
        <p:spPr>
          <a:xfrm>
            <a:off x="6897888" y="101920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g109bad426eb_0_155"/>
          <p:cNvCxnSpPr/>
          <p:nvPr/>
        </p:nvCxnSpPr>
        <p:spPr>
          <a:xfrm>
            <a:off x="4228840" y="338405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g109bad426eb_0_155"/>
          <p:cNvCxnSpPr/>
          <p:nvPr/>
        </p:nvCxnSpPr>
        <p:spPr>
          <a:xfrm rot="10800000">
            <a:off x="4266962" y="183210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g109bad426eb_0_155"/>
          <p:cNvCxnSpPr/>
          <p:nvPr/>
        </p:nvCxnSpPr>
        <p:spPr>
          <a:xfrm>
            <a:off x="2200013" y="104727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g109bad426eb_0_155"/>
          <p:cNvCxnSpPr/>
          <p:nvPr/>
        </p:nvCxnSpPr>
        <p:spPr>
          <a:xfrm>
            <a:off x="4228840" y="183210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g109bad426eb_0_155"/>
          <p:cNvCxnSpPr/>
          <p:nvPr/>
        </p:nvCxnSpPr>
        <p:spPr>
          <a:xfrm>
            <a:off x="4305440" y="104727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g109bad426eb_0_155"/>
          <p:cNvCxnSpPr/>
          <p:nvPr/>
        </p:nvCxnSpPr>
        <p:spPr>
          <a:xfrm>
            <a:off x="5997929" y="181445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g109bad426eb_0_155"/>
          <p:cNvSpPr/>
          <p:nvPr/>
        </p:nvSpPr>
        <p:spPr>
          <a:xfrm>
            <a:off x="3507763" y="2616913"/>
            <a:ext cx="252300" cy="238200"/>
          </a:xfrm>
          <a:prstGeom prst="donut">
            <a:avLst>
              <a:gd fmla="val 25000" name="adj"/>
            </a:avLst>
          </a:prstGeom>
          <a:solidFill>
            <a:srgbClr val="B40A0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109bad426eb_0_155"/>
          <p:cNvSpPr/>
          <p:nvPr/>
        </p:nvSpPr>
        <p:spPr>
          <a:xfrm rot="2700000">
            <a:off x="2058155" y="8542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g109bad426eb_0_155"/>
          <p:cNvSpPr/>
          <p:nvPr/>
        </p:nvSpPr>
        <p:spPr>
          <a:xfrm rot="-8100000">
            <a:off x="6709930" y="46557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g109bad426eb_0_155"/>
          <p:cNvSpPr txBox="1"/>
          <p:nvPr>
            <p:ph idx="4294967295" type="title"/>
          </p:nvPr>
        </p:nvSpPr>
        <p:spPr>
          <a:xfrm>
            <a:off x="904875" y="131025"/>
            <a:ext cx="51357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362" name="Google Shape;362;g109bad426eb_0_155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363" name="Google Shape;363;g109bad426eb_0_155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364" name="Google Shape;364;g109bad426eb_0_155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9bad426eb_0_172"/>
          <p:cNvSpPr/>
          <p:nvPr/>
        </p:nvSpPr>
        <p:spPr>
          <a:xfrm rot="-1338531">
            <a:off x="2719379" y="1005075"/>
            <a:ext cx="616440" cy="3509435"/>
          </a:xfrm>
          <a:prstGeom prst="triangle">
            <a:avLst>
              <a:gd fmla="val 50000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109bad426eb_0_172"/>
          <p:cNvSpPr/>
          <p:nvPr/>
        </p:nvSpPr>
        <p:spPr>
          <a:xfrm rot="6339952">
            <a:off x="4435409" y="2018446"/>
            <a:ext cx="616605" cy="4303203"/>
          </a:xfrm>
          <a:prstGeom prst="triangle">
            <a:avLst>
              <a:gd fmla="val 50000" name="adj"/>
            </a:avLst>
          </a:prstGeom>
          <a:solidFill>
            <a:srgbClr val="D9EAD3"/>
          </a:solidFill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g109bad426eb_0_172"/>
          <p:cNvCxnSpPr/>
          <p:nvPr/>
        </p:nvCxnSpPr>
        <p:spPr>
          <a:xfrm>
            <a:off x="2246104" y="104726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g109bad426eb_0_172"/>
          <p:cNvCxnSpPr/>
          <p:nvPr/>
        </p:nvCxnSpPr>
        <p:spPr>
          <a:xfrm>
            <a:off x="2200013" y="484877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g109bad426eb_0_172"/>
          <p:cNvCxnSpPr/>
          <p:nvPr/>
        </p:nvCxnSpPr>
        <p:spPr>
          <a:xfrm>
            <a:off x="6897888" y="101920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g109bad426eb_0_172"/>
          <p:cNvCxnSpPr/>
          <p:nvPr/>
        </p:nvCxnSpPr>
        <p:spPr>
          <a:xfrm>
            <a:off x="4228840" y="338405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5" name="Google Shape;375;g109bad426eb_0_172"/>
          <p:cNvCxnSpPr/>
          <p:nvPr/>
        </p:nvCxnSpPr>
        <p:spPr>
          <a:xfrm rot="10800000">
            <a:off x="4266962" y="183210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6" name="Google Shape;376;g109bad426eb_0_172"/>
          <p:cNvCxnSpPr/>
          <p:nvPr/>
        </p:nvCxnSpPr>
        <p:spPr>
          <a:xfrm>
            <a:off x="2200013" y="104727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" name="Google Shape;377;g109bad426eb_0_172"/>
          <p:cNvCxnSpPr/>
          <p:nvPr/>
        </p:nvCxnSpPr>
        <p:spPr>
          <a:xfrm>
            <a:off x="4228840" y="183210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8" name="Google Shape;378;g109bad426eb_0_172"/>
          <p:cNvCxnSpPr/>
          <p:nvPr/>
        </p:nvCxnSpPr>
        <p:spPr>
          <a:xfrm>
            <a:off x="4305440" y="104727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g109bad426eb_0_172"/>
          <p:cNvCxnSpPr/>
          <p:nvPr/>
        </p:nvCxnSpPr>
        <p:spPr>
          <a:xfrm>
            <a:off x="5997929" y="181445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g109bad426eb_0_172"/>
          <p:cNvSpPr/>
          <p:nvPr/>
        </p:nvSpPr>
        <p:spPr>
          <a:xfrm>
            <a:off x="3126563" y="3569938"/>
            <a:ext cx="252300" cy="238200"/>
          </a:xfrm>
          <a:prstGeom prst="donut">
            <a:avLst>
              <a:gd fmla="val 25000" name="adj"/>
            </a:avLst>
          </a:prstGeom>
          <a:solidFill>
            <a:srgbClr val="B40A0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09bad426eb_0_172"/>
          <p:cNvSpPr/>
          <p:nvPr/>
        </p:nvSpPr>
        <p:spPr>
          <a:xfrm rot="2700000">
            <a:off x="2058155" y="8542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109bad426eb_0_172"/>
          <p:cNvSpPr/>
          <p:nvPr/>
        </p:nvSpPr>
        <p:spPr>
          <a:xfrm rot="-8100000">
            <a:off x="6709930" y="46557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109bad426eb_0_172"/>
          <p:cNvSpPr/>
          <p:nvPr/>
        </p:nvSpPr>
        <p:spPr>
          <a:xfrm>
            <a:off x="3480713" y="3732763"/>
            <a:ext cx="252300" cy="238200"/>
          </a:xfrm>
          <a:prstGeom prst="donut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109bad426eb_0_172"/>
          <p:cNvSpPr txBox="1"/>
          <p:nvPr>
            <p:ph idx="4294967295" type="title"/>
          </p:nvPr>
        </p:nvSpPr>
        <p:spPr>
          <a:xfrm>
            <a:off x="904875" y="131025"/>
            <a:ext cx="51357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385" name="Google Shape;385;g109bad426eb_0_172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386" name="Google Shape;386;g109bad426eb_0_172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387" name="Google Shape;387;g109bad426eb_0_17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9bad426eb_0_285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393" name="Google Shape;393;g109bad426eb_0_285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394" name="Google Shape;394;g109bad426eb_0_285"/>
          <p:cNvSpPr txBox="1"/>
          <p:nvPr>
            <p:ph idx="4294967295" type="title"/>
          </p:nvPr>
        </p:nvSpPr>
        <p:spPr>
          <a:xfrm>
            <a:off x="904875" y="131025"/>
            <a:ext cx="5135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395" name="Google Shape;395;g109bad426eb_0_285"/>
          <p:cNvSpPr txBox="1"/>
          <p:nvPr>
            <p:ph idx="4294967295" type="body"/>
          </p:nvPr>
        </p:nvSpPr>
        <p:spPr>
          <a:xfrm>
            <a:off x="904875" y="1212507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Summary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Synchronize detection from several cameras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Many people in a room or building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Closely related to ReID as worked on previous year</a:t>
            </a:r>
            <a:endParaRPr/>
          </a:p>
          <a:p>
            <a:pPr indent="-69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09bad426eb_0_285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9bad426eb_0_308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402" name="Google Shape;402;g109bad426eb_0_308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403" name="Google Shape;403;g109bad426eb_0_308"/>
          <p:cNvSpPr txBox="1"/>
          <p:nvPr>
            <p:ph idx="4294967295" type="title"/>
          </p:nvPr>
        </p:nvSpPr>
        <p:spPr>
          <a:xfrm>
            <a:off x="904875" y="131025"/>
            <a:ext cx="5135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404" name="Google Shape;404;g109bad426eb_0_308"/>
          <p:cNvSpPr txBox="1"/>
          <p:nvPr>
            <p:ph idx="4294967295" type="body"/>
          </p:nvPr>
        </p:nvSpPr>
        <p:spPr>
          <a:xfrm>
            <a:off x="904875" y="1212507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Summary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Synchronize detection from several cameras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Many people in a room or building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Closely related to ReID as worked on previous year</a:t>
            </a:r>
            <a:endParaRPr/>
          </a:p>
          <a:p>
            <a:pPr indent="-69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Challenges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Detection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Recognition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Synchronization</a:t>
            </a:r>
            <a:endParaRPr/>
          </a:p>
        </p:txBody>
      </p:sp>
      <p:sp>
        <p:nvSpPr>
          <p:cNvPr id="405" name="Google Shape;405;g109bad426eb_0_308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9c997bfaa_0_21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411" name="Google Shape;411;g109c997bfaa_0_21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412" name="Google Shape;412;g109c997bfaa_0_21"/>
          <p:cNvSpPr txBox="1"/>
          <p:nvPr>
            <p:ph idx="4294967295" type="title"/>
          </p:nvPr>
        </p:nvSpPr>
        <p:spPr>
          <a:xfrm>
            <a:off x="904875" y="131025"/>
            <a:ext cx="5135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413" name="Google Shape;413;g109c997bfaa_0_21"/>
          <p:cNvSpPr txBox="1"/>
          <p:nvPr>
            <p:ph idx="4294967295" type="body"/>
          </p:nvPr>
        </p:nvSpPr>
        <p:spPr>
          <a:xfrm>
            <a:off x="904875" y="1212507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Summary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Synchronize detection from several cameras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Many people in a room or building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Closely related to ReID as worked on previous year</a:t>
            </a:r>
            <a:endParaRPr/>
          </a:p>
          <a:p>
            <a:pPr indent="-69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Challenges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b="1" lang="fr-FR"/>
              <a:t>Detection</a:t>
            </a:r>
            <a:endParaRPr b="1"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Recognition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Synchronization</a:t>
            </a:r>
            <a:endParaRPr/>
          </a:p>
        </p:txBody>
      </p:sp>
      <p:pic>
        <p:nvPicPr>
          <p:cNvPr id="414" name="Google Shape;414;g109c997bfaa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969" y="2172313"/>
            <a:ext cx="1995200" cy="212377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9c997bfaa_0_21"/>
          <p:cNvSpPr txBox="1"/>
          <p:nvPr/>
        </p:nvSpPr>
        <p:spPr>
          <a:xfrm>
            <a:off x="6181625" y="1310175"/>
            <a:ext cx="6138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500">
                <a:solidFill>
                  <a:srgbClr val="A5040D"/>
                </a:solidFill>
              </a:rPr>
              <a:t>!</a:t>
            </a:r>
            <a:endParaRPr b="1" sz="5500">
              <a:solidFill>
                <a:srgbClr val="A5040D"/>
              </a:solidFill>
            </a:endParaRPr>
          </a:p>
        </p:txBody>
      </p:sp>
      <p:pic>
        <p:nvPicPr>
          <p:cNvPr id="416" name="Google Shape;416;g109c997bfaa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6024" y="2903068"/>
            <a:ext cx="1754676" cy="197441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109c997bfaa_0_21"/>
          <p:cNvSpPr txBox="1"/>
          <p:nvPr/>
        </p:nvSpPr>
        <p:spPr>
          <a:xfrm>
            <a:off x="7186415" y="2101562"/>
            <a:ext cx="539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500">
                <a:solidFill>
                  <a:srgbClr val="A5040D"/>
                </a:solidFill>
              </a:rPr>
              <a:t>!</a:t>
            </a:r>
            <a:endParaRPr b="1" sz="5500">
              <a:solidFill>
                <a:srgbClr val="A5040D"/>
              </a:solidFill>
            </a:endParaRPr>
          </a:p>
        </p:txBody>
      </p:sp>
      <p:pic>
        <p:nvPicPr>
          <p:cNvPr id="418" name="Google Shape;418;g109c997bfaa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123" y="3618779"/>
            <a:ext cx="1451725" cy="152472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109c997bfaa_0_21"/>
          <p:cNvSpPr txBox="1"/>
          <p:nvPr/>
        </p:nvSpPr>
        <p:spPr>
          <a:xfrm>
            <a:off x="8228779" y="2870675"/>
            <a:ext cx="446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500">
                <a:solidFill>
                  <a:srgbClr val="A5040D"/>
                </a:solidFill>
              </a:rPr>
              <a:t>!</a:t>
            </a:r>
            <a:endParaRPr b="1" sz="5500">
              <a:solidFill>
                <a:srgbClr val="A5040D"/>
              </a:solidFill>
            </a:endParaRPr>
          </a:p>
        </p:txBody>
      </p:sp>
      <p:sp>
        <p:nvSpPr>
          <p:cNvPr id="420" name="Google Shape;420;g109c997bfaa_0_2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09c997bfaa_0_30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426" name="Google Shape;426;g109c997bfaa_0_30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427" name="Google Shape;427;g109c997bfaa_0_30"/>
          <p:cNvSpPr txBox="1"/>
          <p:nvPr>
            <p:ph idx="4294967295" type="title"/>
          </p:nvPr>
        </p:nvSpPr>
        <p:spPr>
          <a:xfrm>
            <a:off x="904875" y="131025"/>
            <a:ext cx="5135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428" name="Google Shape;428;g109c997bfaa_0_30"/>
          <p:cNvSpPr txBox="1"/>
          <p:nvPr>
            <p:ph idx="4294967295" type="body"/>
          </p:nvPr>
        </p:nvSpPr>
        <p:spPr>
          <a:xfrm>
            <a:off x="904875" y="1212507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Summary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Synchronize detection from several cameras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Many people in a room or building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Closely related to ReID as worked on previous year</a:t>
            </a:r>
            <a:endParaRPr/>
          </a:p>
          <a:p>
            <a:pPr indent="-69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Challenges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Detection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b="1" lang="fr-FR"/>
              <a:t>Recognition</a:t>
            </a:r>
            <a:endParaRPr b="1"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Synchronization</a:t>
            </a:r>
            <a:endParaRPr/>
          </a:p>
        </p:txBody>
      </p:sp>
      <p:pic>
        <p:nvPicPr>
          <p:cNvPr id="429" name="Google Shape;429;g109c997bfaa_0_30"/>
          <p:cNvPicPr preferRelativeResize="0"/>
          <p:nvPr/>
        </p:nvPicPr>
        <p:blipFill rotWithShape="1">
          <a:blip r:embed="rId3">
            <a:alphaModFix/>
          </a:blip>
          <a:srcRect b="0" l="27440" r="27241" t="0"/>
          <a:stretch/>
        </p:blipFill>
        <p:spPr>
          <a:xfrm>
            <a:off x="7001800" y="2927725"/>
            <a:ext cx="829600" cy="19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09c997bfaa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69" y="2172313"/>
            <a:ext cx="1995200" cy="212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109c997bfaa_0_30"/>
          <p:cNvPicPr preferRelativeResize="0"/>
          <p:nvPr/>
        </p:nvPicPr>
        <p:blipFill rotWithShape="1">
          <a:blip r:embed="rId5">
            <a:alphaModFix/>
          </a:blip>
          <a:srcRect b="0" l="25112" r="22788" t="0"/>
          <a:stretch/>
        </p:blipFill>
        <p:spPr>
          <a:xfrm>
            <a:off x="8130050" y="3584450"/>
            <a:ext cx="763126" cy="15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09c997bfaa_0_3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9c997bfaa_0_81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438" name="Google Shape;438;g109c997bfaa_0_81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439" name="Google Shape;439;g109c997bfaa_0_81"/>
          <p:cNvSpPr txBox="1"/>
          <p:nvPr>
            <p:ph idx="4294967295" type="title"/>
          </p:nvPr>
        </p:nvSpPr>
        <p:spPr>
          <a:xfrm>
            <a:off x="904875" y="131025"/>
            <a:ext cx="5135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440" name="Google Shape;440;g109c997bfaa_0_81"/>
          <p:cNvSpPr txBox="1"/>
          <p:nvPr>
            <p:ph idx="4294967295" type="body"/>
          </p:nvPr>
        </p:nvSpPr>
        <p:spPr>
          <a:xfrm>
            <a:off x="904875" y="1212507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Summary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Synchronize detection from several cameras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Many people in a room or building</a:t>
            </a:r>
            <a:endParaRPr/>
          </a:p>
          <a:p>
            <a:pPr indent="-171450" lvl="1" marL="514350" rtl="0" algn="l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Closely related to ReID as worked on previous year</a:t>
            </a:r>
            <a:endParaRPr/>
          </a:p>
          <a:p>
            <a:pPr indent="-698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Challenges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Detection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lang="fr-FR"/>
              <a:t>Recognition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•"/>
            </a:pPr>
            <a:r>
              <a:rPr b="1" lang="fr-FR"/>
              <a:t>Synchronization</a:t>
            </a:r>
            <a:endParaRPr b="1"/>
          </a:p>
        </p:txBody>
      </p:sp>
      <p:pic>
        <p:nvPicPr>
          <p:cNvPr id="441" name="Google Shape;441;g109c997bfaa_0_81"/>
          <p:cNvPicPr preferRelativeResize="0"/>
          <p:nvPr/>
        </p:nvPicPr>
        <p:blipFill rotWithShape="1">
          <a:blip r:embed="rId3">
            <a:alphaModFix/>
          </a:blip>
          <a:srcRect b="0" l="27440" r="27241" t="0"/>
          <a:stretch/>
        </p:blipFill>
        <p:spPr>
          <a:xfrm>
            <a:off x="7001800" y="2927725"/>
            <a:ext cx="829600" cy="19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09c997bfaa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969" y="2172313"/>
            <a:ext cx="1995200" cy="212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09c997bfaa_0_81"/>
          <p:cNvPicPr preferRelativeResize="0"/>
          <p:nvPr/>
        </p:nvPicPr>
        <p:blipFill rotWithShape="1">
          <a:blip r:embed="rId5">
            <a:alphaModFix/>
          </a:blip>
          <a:srcRect b="0" l="25112" r="22788" t="0"/>
          <a:stretch/>
        </p:blipFill>
        <p:spPr>
          <a:xfrm>
            <a:off x="8130050" y="3584450"/>
            <a:ext cx="763126" cy="155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109c997bfaa_0_81"/>
          <p:cNvSpPr/>
          <p:nvPr/>
        </p:nvSpPr>
        <p:spPr>
          <a:xfrm>
            <a:off x="6770605" y="1370662"/>
            <a:ext cx="375900" cy="3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8"/>
                </a:moveTo>
                <a:lnTo>
                  <a:pt x="15000" y="54950"/>
                </a:lnTo>
                <a:lnTo>
                  <a:pt x="21063" y="54950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39"/>
                </a:lnTo>
                <a:lnTo>
                  <a:pt x="85875" y="79439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4"/>
                </a:lnTo>
                <a:lnTo>
                  <a:pt x="105000" y="75334"/>
                </a:lnTo>
                <a:lnTo>
                  <a:pt x="105000" y="43084"/>
                </a:lnTo>
                <a:lnTo>
                  <a:pt x="100813" y="43084"/>
                </a:lnTo>
                <a:lnTo>
                  <a:pt x="97188" y="46581"/>
                </a:lnTo>
                <a:lnTo>
                  <a:pt x="85875" y="46581"/>
                </a:lnTo>
                <a:lnTo>
                  <a:pt x="85875" y="43084"/>
                </a:lnTo>
                <a:lnTo>
                  <a:pt x="82313" y="39433"/>
                </a:lnTo>
                <a:lnTo>
                  <a:pt x="22938" y="39433"/>
                </a:lnTo>
                <a:lnTo>
                  <a:pt x="21063" y="37608"/>
                </a:lnTo>
                <a:close/>
              </a:path>
              <a:path extrusionOk="0" fill="darken" h="120000" w="120000">
                <a:moveTo>
                  <a:pt x="15000" y="37608"/>
                </a:moveTo>
                <a:lnTo>
                  <a:pt x="15000" y="54950"/>
                </a:lnTo>
                <a:lnTo>
                  <a:pt x="21063" y="54950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39"/>
                </a:lnTo>
                <a:lnTo>
                  <a:pt x="85875" y="79439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4"/>
                </a:lnTo>
                <a:lnTo>
                  <a:pt x="105000" y="75334"/>
                </a:lnTo>
                <a:lnTo>
                  <a:pt x="105000" y="43084"/>
                </a:lnTo>
                <a:lnTo>
                  <a:pt x="100813" y="43084"/>
                </a:lnTo>
                <a:lnTo>
                  <a:pt x="97188" y="46581"/>
                </a:lnTo>
                <a:lnTo>
                  <a:pt x="85875" y="46581"/>
                </a:lnTo>
                <a:lnTo>
                  <a:pt x="85875" y="43084"/>
                </a:lnTo>
                <a:lnTo>
                  <a:pt x="82313" y="39433"/>
                </a:lnTo>
                <a:lnTo>
                  <a:pt x="22938" y="39433"/>
                </a:lnTo>
                <a:lnTo>
                  <a:pt x="21063" y="37608"/>
                </a:lnTo>
                <a:close/>
              </a:path>
              <a:path extrusionOk="0" fill="none" h="120000" w="120000">
                <a:moveTo>
                  <a:pt x="15000" y="37608"/>
                </a:moveTo>
                <a:lnTo>
                  <a:pt x="21063" y="37608"/>
                </a:lnTo>
                <a:lnTo>
                  <a:pt x="22938" y="39433"/>
                </a:lnTo>
                <a:lnTo>
                  <a:pt x="82313" y="39433"/>
                </a:lnTo>
                <a:lnTo>
                  <a:pt x="85875" y="43084"/>
                </a:lnTo>
                <a:lnTo>
                  <a:pt x="85875" y="46581"/>
                </a:lnTo>
                <a:lnTo>
                  <a:pt x="97188" y="46581"/>
                </a:lnTo>
                <a:lnTo>
                  <a:pt x="100813" y="43084"/>
                </a:lnTo>
                <a:lnTo>
                  <a:pt x="105000" y="43084"/>
                </a:lnTo>
                <a:lnTo>
                  <a:pt x="105000" y="75334"/>
                </a:lnTo>
                <a:lnTo>
                  <a:pt x="100813" y="75334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39"/>
                </a:lnTo>
                <a:lnTo>
                  <a:pt x="24688" y="79439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50"/>
                </a:lnTo>
                <a:lnTo>
                  <a:pt x="15000" y="5495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g109c997bfaa_0_81"/>
          <p:cNvSpPr/>
          <p:nvPr/>
        </p:nvSpPr>
        <p:spPr>
          <a:xfrm>
            <a:off x="8035305" y="1370662"/>
            <a:ext cx="375900" cy="3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8"/>
                </a:moveTo>
                <a:lnTo>
                  <a:pt x="15000" y="54950"/>
                </a:lnTo>
                <a:lnTo>
                  <a:pt x="21063" y="54950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39"/>
                </a:lnTo>
                <a:lnTo>
                  <a:pt x="85875" y="79439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4"/>
                </a:lnTo>
                <a:lnTo>
                  <a:pt x="105000" y="75334"/>
                </a:lnTo>
                <a:lnTo>
                  <a:pt x="105000" y="43084"/>
                </a:lnTo>
                <a:lnTo>
                  <a:pt x="100813" y="43084"/>
                </a:lnTo>
                <a:lnTo>
                  <a:pt x="97188" y="46581"/>
                </a:lnTo>
                <a:lnTo>
                  <a:pt x="85875" y="46581"/>
                </a:lnTo>
                <a:lnTo>
                  <a:pt x="85875" y="43084"/>
                </a:lnTo>
                <a:lnTo>
                  <a:pt x="82313" y="39433"/>
                </a:lnTo>
                <a:lnTo>
                  <a:pt x="22938" y="39433"/>
                </a:lnTo>
                <a:lnTo>
                  <a:pt x="21063" y="37608"/>
                </a:lnTo>
                <a:close/>
              </a:path>
              <a:path extrusionOk="0" fill="darken" h="120000" w="120000">
                <a:moveTo>
                  <a:pt x="15000" y="37608"/>
                </a:moveTo>
                <a:lnTo>
                  <a:pt x="15000" y="54950"/>
                </a:lnTo>
                <a:lnTo>
                  <a:pt x="21063" y="54950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39"/>
                </a:lnTo>
                <a:lnTo>
                  <a:pt x="85875" y="79439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4"/>
                </a:lnTo>
                <a:lnTo>
                  <a:pt x="105000" y="75334"/>
                </a:lnTo>
                <a:lnTo>
                  <a:pt x="105000" y="43084"/>
                </a:lnTo>
                <a:lnTo>
                  <a:pt x="100813" y="43084"/>
                </a:lnTo>
                <a:lnTo>
                  <a:pt x="97188" y="46581"/>
                </a:lnTo>
                <a:lnTo>
                  <a:pt x="85875" y="46581"/>
                </a:lnTo>
                <a:lnTo>
                  <a:pt x="85875" y="43084"/>
                </a:lnTo>
                <a:lnTo>
                  <a:pt x="82313" y="39433"/>
                </a:lnTo>
                <a:lnTo>
                  <a:pt x="22938" y="39433"/>
                </a:lnTo>
                <a:lnTo>
                  <a:pt x="21063" y="37608"/>
                </a:lnTo>
                <a:close/>
              </a:path>
              <a:path extrusionOk="0" fill="none" h="120000" w="120000">
                <a:moveTo>
                  <a:pt x="15000" y="37608"/>
                </a:moveTo>
                <a:lnTo>
                  <a:pt x="21063" y="37608"/>
                </a:lnTo>
                <a:lnTo>
                  <a:pt x="22938" y="39433"/>
                </a:lnTo>
                <a:lnTo>
                  <a:pt x="82313" y="39433"/>
                </a:lnTo>
                <a:lnTo>
                  <a:pt x="85875" y="43084"/>
                </a:lnTo>
                <a:lnTo>
                  <a:pt x="85875" y="46581"/>
                </a:lnTo>
                <a:lnTo>
                  <a:pt x="97188" y="46581"/>
                </a:lnTo>
                <a:lnTo>
                  <a:pt x="100813" y="43084"/>
                </a:lnTo>
                <a:lnTo>
                  <a:pt x="105000" y="43084"/>
                </a:lnTo>
                <a:lnTo>
                  <a:pt x="105000" y="75334"/>
                </a:lnTo>
                <a:lnTo>
                  <a:pt x="100813" y="75334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39"/>
                </a:lnTo>
                <a:lnTo>
                  <a:pt x="24688" y="79439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50"/>
                </a:lnTo>
                <a:lnTo>
                  <a:pt x="15000" y="5495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g109c997bfaa_0_81"/>
          <p:cNvSpPr/>
          <p:nvPr/>
        </p:nvSpPr>
        <p:spPr>
          <a:xfrm>
            <a:off x="7261350" y="1456900"/>
            <a:ext cx="659100" cy="2136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09c997bfaa_0_8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9bad426eb_0_26"/>
          <p:cNvSpPr txBox="1"/>
          <p:nvPr>
            <p:ph idx="4294967295" type="title"/>
          </p:nvPr>
        </p:nvSpPr>
        <p:spPr>
          <a:xfrm>
            <a:off x="904875" y="131025"/>
            <a:ext cx="5135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147" name="Google Shape;147;g109bad426eb_0_26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148" name="Google Shape;148;g109bad426eb_0_26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149" name="Google Shape;149;g109bad426eb_0_2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9bad426eb_0_315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453" name="Google Shape;453;g109bad426eb_0_315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454" name="Google Shape;454;g109bad426eb_0_315"/>
          <p:cNvSpPr txBox="1"/>
          <p:nvPr>
            <p:ph idx="4294967295" type="title"/>
          </p:nvPr>
        </p:nvSpPr>
        <p:spPr>
          <a:xfrm>
            <a:off x="904875" y="131025"/>
            <a:ext cx="61167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Dataset</a:t>
            </a:r>
            <a:r>
              <a:rPr lang="fr-FR"/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- TeV Hallway [1]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t/>
            </a:r>
            <a:endParaRPr/>
          </a:p>
        </p:txBody>
      </p:sp>
      <p:sp>
        <p:nvSpPr>
          <p:cNvPr id="455" name="Google Shape;455;g109bad426eb_0_315"/>
          <p:cNvSpPr txBox="1"/>
          <p:nvPr>
            <p:ph idx="4294967295" type="body"/>
          </p:nvPr>
        </p:nvSpPr>
        <p:spPr>
          <a:xfrm>
            <a:off x="904750" y="1212507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Room with 4 cameras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5 time instances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1 minute at 15 fps per camera per time instance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Approximately 12 unique persons over time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fr-FR"/>
              <a:t>Camera resolution: 800x600</a:t>
            </a:r>
            <a:endParaRPr/>
          </a:p>
        </p:txBody>
      </p:sp>
      <p:pic>
        <p:nvPicPr>
          <p:cNvPr descr="Qr code&#10;&#10;Description automatically generated" id="456" name="Google Shape;456;g109bad426eb_0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75" y="2789450"/>
            <a:ext cx="207645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g109bad426eb_0_315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58" name="Google Shape;458;g109bad426eb_0_315"/>
          <p:cNvSpPr txBox="1"/>
          <p:nvPr/>
        </p:nvSpPr>
        <p:spPr>
          <a:xfrm>
            <a:off x="607875" y="4497000"/>
            <a:ext cx="83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[1] </a:t>
            </a:r>
            <a:r>
              <a:rPr lang="fr-FR" sz="1000"/>
              <a:t>H. Tao, S. Messelodi, O. Lanz. Dynamic task decomposition for decentralized object tracking in complex scenes. Computer Vision and Image Understanding, Vol. 134, pp 89-104, 2015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09bad426eb_0_327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464" name="Google Shape;464;g109bad426eb_0_327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465" name="Google Shape;465;g109bad426eb_0_327"/>
          <p:cNvSpPr txBox="1"/>
          <p:nvPr>
            <p:ph idx="4294967295" type="title"/>
          </p:nvPr>
        </p:nvSpPr>
        <p:spPr>
          <a:xfrm>
            <a:off x="904875" y="131025"/>
            <a:ext cx="51357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Dataset</a:t>
            </a:r>
            <a:endParaRPr/>
          </a:p>
        </p:txBody>
      </p:sp>
      <p:pic>
        <p:nvPicPr>
          <p:cNvPr descr="A picture containing floor, indoor, building, dock&#10;&#10;Description automatically generated" id="466" name="Google Shape;466;g109bad426eb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2111" y="731639"/>
            <a:ext cx="2051498" cy="170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kating, floor, indoor, ceiling&#10;&#10;Description automatically generated" id="467" name="Google Shape;467;g109bad426eb_0_3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0389" y="727399"/>
            <a:ext cx="2051498" cy="1706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floor, ceiling, dock&#10;&#10;Description automatically generated" id="468" name="Google Shape;468;g109bad426eb_0_3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2111" y="2713365"/>
            <a:ext cx="2046400" cy="17027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dock&#10;&#10;Description automatically generated" id="469" name="Google Shape;469;g109bad426eb_0_3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0389" y="2713365"/>
            <a:ext cx="2046400" cy="1702735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09bad426eb_0_327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"/>
          <p:cNvSpPr txBox="1"/>
          <p:nvPr>
            <p:ph idx="1" type="body"/>
          </p:nvPr>
        </p:nvSpPr>
        <p:spPr>
          <a:xfrm>
            <a:off x="904875" y="777875"/>
            <a:ext cx="88677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213989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90"/>
              <a:buChar char="▪"/>
            </a:pPr>
            <a:r>
              <a:rPr lang="fr-FR" sz="2375"/>
              <a:t>1. </a:t>
            </a:r>
            <a:r>
              <a:rPr lang="fr-FR" sz="2375"/>
              <a:t>YOLOv5s [2] for </a:t>
            </a:r>
            <a:r>
              <a:rPr b="1" lang="fr-FR" sz="2375"/>
              <a:t>detecting </a:t>
            </a:r>
            <a:r>
              <a:rPr lang="fr-FR" sz="2375"/>
              <a:t>persons</a:t>
            </a:r>
            <a:endParaRPr sz="2375"/>
          </a:p>
          <a:p>
            <a:pPr indent="-213989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90"/>
              <a:buChar char="▪"/>
            </a:pPr>
            <a:r>
              <a:rPr lang="fr-FR" sz="2375"/>
              <a:t>2. Custom </a:t>
            </a:r>
            <a:r>
              <a:rPr b="1" lang="fr-FR" sz="2375"/>
              <a:t>dataset </a:t>
            </a:r>
            <a:r>
              <a:rPr lang="fr-FR" sz="2375"/>
              <a:t>generated from TeV hallway dataset</a:t>
            </a:r>
            <a:endParaRPr sz="2375"/>
          </a:p>
          <a:p>
            <a:pPr indent="-213989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90"/>
              <a:buChar char="▪"/>
            </a:pPr>
            <a:r>
              <a:rPr lang="fr-FR" sz="2375"/>
              <a:t>3. ResNet18 [3] for </a:t>
            </a:r>
            <a:r>
              <a:rPr b="1" lang="fr-FR" sz="2375"/>
              <a:t>recognizing </a:t>
            </a:r>
            <a:r>
              <a:rPr lang="fr-FR" sz="2375"/>
              <a:t>persons</a:t>
            </a:r>
            <a:endParaRPr sz="100"/>
          </a:p>
        </p:txBody>
      </p:sp>
      <p:sp>
        <p:nvSpPr>
          <p:cNvPr id="477" name="Google Shape;477;p3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</a:t>
            </a:r>
            <a:endParaRPr/>
          </a:p>
        </p:txBody>
      </p:sp>
      <p:sp>
        <p:nvSpPr>
          <p:cNvPr id="478" name="Google Shape;478;p3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479" name="Google Shape;479;p3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80" name="Google Shape;480;p3"/>
          <p:cNvSpPr txBox="1"/>
          <p:nvPr/>
        </p:nvSpPr>
        <p:spPr>
          <a:xfrm>
            <a:off x="607875" y="4497000"/>
            <a:ext cx="83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[2] Ultralytics, “Yolov5,” 2021, February 2021, https://github.com/ultralytics/yolov5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[3] </a:t>
            </a:r>
            <a:r>
              <a:rPr lang="fr-FR" sz="1000">
                <a:solidFill>
                  <a:srgbClr val="212121"/>
                </a:solidFill>
                <a:highlight>
                  <a:srgbClr val="FFFFFF"/>
                </a:highlight>
              </a:rPr>
              <a:t>K. He, X. Zhang, S. Ren and J. Sun, "Deep Residual Learning for Image Recognition," 2016 IEEE Conference on Computer Vision and Pattern Recognition (CVPR), 2016, pp. 770-778, doi: 10.1109/CVPR.2016.90.</a:t>
            </a:r>
            <a:endParaRPr sz="1000"/>
          </a:p>
        </p:txBody>
      </p:sp>
      <p:sp>
        <p:nvSpPr>
          <p:cNvPr id="481" name="Google Shape;481;p3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09c997bfaa_0_113"/>
          <p:cNvSpPr txBox="1"/>
          <p:nvPr>
            <p:ph idx="1" type="body"/>
          </p:nvPr>
        </p:nvSpPr>
        <p:spPr>
          <a:xfrm>
            <a:off x="904875" y="777875"/>
            <a:ext cx="88677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213989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90"/>
              <a:buChar char="▪"/>
            </a:pPr>
            <a:r>
              <a:rPr lang="fr-FR" sz="2375"/>
              <a:t>1. YOLOv5s [2] for </a:t>
            </a:r>
            <a:r>
              <a:rPr b="1" lang="fr-FR" sz="2375"/>
              <a:t>detecting </a:t>
            </a:r>
            <a:r>
              <a:rPr lang="fr-FR" sz="2375"/>
              <a:t>persons</a:t>
            </a:r>
            <a:endParaRPr sz="2375"/>
          </a:p>
          <a:p>
            <a:pPr indent="-213989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90"/>
              <a:buChar char="▪"/>
            </a:pPr>
            <a:r>
              <a:rPr lang="fr-FR" sz="2375"/>
              <a:t>2. Custom </a:t>
            </a:r>
            <a:r>
              <a:rPr b="1" lang="fr-FR" sz="2375"/>
              <a:t>dataset </a:t>
            </a:r>
            <a:r>
              <a:rPr lang="fr-FR" sz="2375"/>
              <a:t>generated from TeV hallway dataset</a:t>
            </a:r>
            <a:endParaRPr sz="2375"/>
          </a:p>
          <a:p>
            <a:pPr indent="-213989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290"/>
              <a:buChar char="▪"/>
            </a:pPr>
            <a:r>
              <a:rPr lang="fr-FR" sz="2375"/>
              <a:t>3. ResNet18 [3] for </a:t>
            </a:r>
            <a:r>
              <a:rPr b="1" lang="fr-FR" sz="2375"/>
              <a:t>recognizing </a:t>
            </a:r>
            <a:r>
              <a:rPr lang="fr-FR" sz="2375"/>
              <a:t>persons</a:t>
            </a:r>
            <a:endParaRPr sz="2375"/>
          </a:p>
          <a:p>
            <a:pPr indent="-219418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▪"/>
            </a:pPr>
            <a:r>
              <a:rPr lang="fr-FR" sz="2375"/>
              <a:t>4. </a:t>
            </a:r>
            <a:r>
              <a:rPr b="1" lang="fr-FR" sz="2375"/>
              <a:t>Synchronize </a:t>
            </a:r>
            <a:r>
              <a:rPr lang="fr-FR" sz="2375"/>
              <a:t>detection and recognition</a:t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"/>
          </a:p>
        </p:txBody>
      </p:sp>
      <p:sp>
        <p:nvSpPr>
          <p:cNvPr id="488" name="Google Shape;488;g109c997bfaa_0_113"/>
          <p:cNvSpPr txBox="1"/>
          <p:nvPr>
            <p:ph type="title"/>
          </p:nvPr>
        </p:nvSpPr>
        <p:spPr>
          <a:xfrm>
            <a:off x="904875" y="13103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</a:t>
            </a:r>
            <a:endParaRPr/>
          </a:p>
        </p:txBody>
      </p:sp>
      <p:sp>
        <p:nvSpPr>
          <p:cNvPr id="489" name="Google Shape;489;g109c997bfaa_0_113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490" name="Google Shape;490;g109c997bfaa_0_113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491" name="Google Shape;491;g109c997bfaa_0_113"/>
          <p:cNvSpPr txBox="1"/>
          <p:nvPr/>
        </p:nvSpPr>
        <p:spPr>
          <a:xfrm>
            <a:off x="607875" y="4497000"/>
            <a:ext cx="83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[2] Ultralytics, “Yolov5,” 2021, February 2021, https://github.com/ultralytics/yolov5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[3] </a:t>
            </a:r>
            <a:r>
              <a:rPr lang="fr-FR" sz="1000">
                <a:solidFill>
                  <a:srgbClr val="212121"/>
                </a:solidFill>
                <a:highlight>
                  <a:srgbClr val="FFFFFF"/>
                </a:highlight>
              </a:rPr>
              <a:t>K. He, X. Zhang, S. Ren and J. Sun, "Deep Residual Learning for Image Recognition," 2016 IEEE Conference on Computer Vision and Pattern Recognition (CVPR), 2016, pp. 770-778, doi: 10.1109/CVPR.2016.90.</a:t>
            </a:r>
            <a:endParaRPr sz="1000"/>
          </a:p>
        </p:txBody>
      </p:sp>
      <p:sp>
        <p:nvSpPr>
          <p:cNvPr id="492" name="Google Shape;492;g109c997bfaa_0_113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9c997bfaa_0_122"/>
          <p:cNvSpPr txBox="1"/>
          <p:nvPr>
            <p:ph idx="1" type="body"/>
          </p:nvPr>
        </p:nvSpPr>
        <p:spPr>
          <a:xfrm>
            <a:off x="904750" y="837000"/>
            <a:ext cx="72378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lnSpcReduction="20000"/>
          </a:bodyPr>
          <a:lstStyle/>
          <a:p>
            <a:pPr indent="-219418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▪"/>
            </a:pPr>
            <a:r>
              <a:rPr lang="fr-FR" sz="2375"/>
              <a:t>What is YOLOv5s?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Algorithm for one-shot object detection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Contains Neural Networks</a:t>
            </a:r>
            <a:endParaRPr sz="2375"/>
          </a:p>
          <a:p>
            <a:pPr indent="-219418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▪"/>
            </a:pPr>
            <a:r>
              <a:rPr lang="fr-FR" sz="2375"/>
              <a:t>Why YOLOv5s?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Fast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Easy to use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Available pre-trained</a:t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"/>
          </a:p>
        </p:txBody>
      </p:sp>
      <p:sp>
        <p:nvSpPr>
          <p:cNvPr id="499" name="Google Shape;499;g109c997bfaa_0_122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1. YOLOv5s</a:t>
            </a:r>
            <a:endParaRPr/>
          </a:p>
        </p:txBody>
      </p:sp>
      <p:sp>
        <p:nvSpPr>
          <p:cNvPr id="500" name="Google Shape;500;g109c997bfaa_0_122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501" name="Google Shape;501;g109c997bfaa_0_12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02" name="Google Shape;502;g109c997bfaa_0_122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09c997bfaa_0_140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1. YOLOv5s</a:t>
            </a:r>
            <a:endParaRPr/>
          </a:p>
        </p:txBody>
      </p:sp>
      <p:sp>
        <p:nvSpPr>
          <p:cNvPr id="509" name="Google Shape;509;g109c997bfaa_0_140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510" name="Google Shape;510;g109c997bfaa_0_14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511" name="Google Shape;511;g109c997bfaa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251" y="1151675"/>
            <a:ext cx="3507744" cy="2840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floor, ceiling, dock&#10;&#10;Description automatically generated" id="512" name="Google Shape;512;g109c997bfaa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1508" y="1151675"/>
            <a:ext cx="3507744" cy="2840138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109c997bfaa_0_140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9c997bfaa_0_131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. Custom dataset</a:t>
            </a:r>
            <a:endParaRPr/>
          </a:p>
        </p:txBody>
      </p:sp>
      <p:sp>
        <p:nvSpPr>
          <p:cNvPr id="520" name="Google Shape;520;g109c997bfaa_0_131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521" name="Google Shape;521;g109c997bfaa_0_13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522" name="Google Shape;522;g109c997bfaa_0_131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09c997bfaa_0_152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2. Custom dataset</a:t>
            </a:r>
            <a:endParaRPr/>
          </a:p>
        </p:txBody>
      </p:sp>
      <p:sp>
        <p:nvSpPr>
          <p:cNvPr id="529" name="Google Shape;529;g109c997bfaa_0_152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530" name="Google Shape;530;g109c997bfaa_0_15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531" name="Google Shape;531;g109c997bfaa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65" y="847810"/>
            <a:ext cx="3929424" cy="326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09c997bfaa_0_152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09c997bfaa_0_161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2. Custom dataset</a:t>
            </a:r>
            <a:endParaRPr/>
          </a:p>
        </p:txBody>
      </p:sp>
      <p:sp>
        <p:nvSpPr>
          <p:cNvPr id="539" name="Google Shape;539;g109c997bfaa_0_161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540" name="Google Shape;540;g109c997bfaa_0_16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541" name="Google Shape;541;g109c997bfaa_0_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65" y="847810"/>
            <a:ext cx="3929424" cy="3269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building, dock&#10;&#10;Description automatically generated" id="542" name="Google Shape;542;g109c997bfaa_0_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750" y="847800"/>
            <a:ext cx="3929424" cy="326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09c997bfaa_0_161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9c997bfaa_0_186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2. Custom dataset</a:t>
            </a:r>
            <a:endParaRPr/>
          </a:p>
        </p:txBody>
      </p:sp>
      <p:sp>
        <p:nvSpPr>
          <p:cNvPr id="550" name="Google Shape;550;g109c997bfaa_0_186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551" name="Google Shape;551;g109c997bfaa_0_18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552" name="Google Shape;552;g109c997bfaa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865" y="847810"/>
            <a:ext cx="3929424" cy="3269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building, dock&#10;&#10;Description automatically generated" id="553" name="Google Shape;553;g109c997bfaa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750" y="847800"/>
            <a:ext cx="3929424" cy="326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09c997bfaa_0_186"/>
          <p:cNvSpPr/>
          <p:nvPr/>
        </p:nvSpPr>
        <p:spPr>
          <a:xfrm>
            <a:off x="4963748" y="1914299"/>
            <a:ext cx="1236000" cy="10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12700">
            <a:solidFill>
              <a:srgbClr val="A504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A5040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lothing, blurry, underwear&#10;&#10;Description automatically generated" id="555" name="Google Shape;555;g109c997bfaa_0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41089" y="1283593"/>
            <a:ext cx="386506" cy="11328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556" name="Google Shape;556;g109c997bfaa_0_1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68928" y="1148107"/>
            <a:ext cx="480621" cy="132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109c997bfaa_0_1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67292" y="1809283"/>
            <a:ext cx="302857" cy="11029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rry image of a person&#10;&#10;Description automatically generated with low confidence" id="558" name="Google Shape;558;g109c997bfaa_0_1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17894" y="1020036"/>
            <a:ext cx="375279" cy="104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109c997bfaa_0_1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95131" y="2153582"/>
            <a:ext cx="263354" cy="1084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09c997bfaa_0_18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58128" y="2768851"/>
            <a:ext cx="381863" cy="57891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g109c997bfaa_0_186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Google Shape;154;g109c980215c_0_204"/>
          <p:cNvCxnSpPr/>
          <p:nvPr/>
        </p:nvCxnSpPr>
        <p:spPr>
          <a:xfrm>
            <a:off x="2274467" y="1050688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g109c980215c_0_204"/>
          <p:cNvCxnSpPr/>
          <p:nvPr/>
        </p:nvCxnSpPr>
        <p:spPr>
          <a:xfrm>
            <a:off x="2217300" y="4852211"/>
            <a:ext cx="4709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g109c980215c_0_204"/>
          <p:cNvCxnSpPr/>
          <p:nvPr/>
        </p:nvCxnSpPr>
        <p:spPr>
          <a:xfrm>
            <a:off x="6926242" y="333515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g109c980215c_0_204"/>
          <p:cNvCxnSpPr/>
          <p:nvPr/>
        </p:nvCxnSpPr>
        <p:spPr>
          <a:xfrm>
            <a:off x="4257202" y="3387476"/>
            <a:ext cx="2669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g109c980215c_0_204"/>
          <p:cNvCxnSpPr/>
          <p:nvPr/>
        </p:nvCxnSpPr>
        <p:spPr>
          <a:xfrm rot="10800000">
            <a:off x="4295324" y="1068125"/>
            <a:ext cx="0" cy="23019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g109c980215c_0_204"/>
          <p:cNvCxnSpPr/>
          <p:nvPr/>
        </p:nvCxnSpPr>
        <p:spPr>
          <a:xfrm>
            <a:off x="2217300" y="1050688"/>
            <a:ext cx="2116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g109c980215c_0_204"/>
          <p:cNvSpPr txBox="1"/>
          <p:nvPr>
            <p:ph idx="4294967295" type="title"/>
          </p:nvPr>
        </p:nvSpPr>
        <p:spPr>
          <a:xfrm>
            <a:off x="904875" y="131025"/>
            <a:ext cx="5135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161" name="Google Shape;161;g109c980215c_0_204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162" name="Google Shape;162;g109c980215c_0_204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163" name="Google Shape;163;g109c980215c_0_204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9c997bfaa_0_178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2. Custom dataset</a:t>
            </a:r>
            <a:endParaRPr/>
          </a:p>
        </p:txBody>
      </p:sp>
      <p:sp>
        <p:nvSpPr>
          <p:cNvPr id="568" name="Google Shape;568;g109c997bfaa_0_178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569" name="Google Shape;569;g109c997bfaa_0_178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clothing, blurry, underwear&#10;&#10;Description automatically generated" id="570" name="Google Shape;570;g109c997bfaa_0_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354" y="1783419"/>
            <a:ext cx="404212" cy="1280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571" name="Google Shape;571;g109c997bfaa_0_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004" y="1676342"/>
            <a:ext cx="502639" cy="149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09c997bfaa_0_1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2172" y="1800290"/>
            <a:ext cx="316731" cy="1246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rry image of a person&#10;&#10;Description automatically generated with low confidence" id="573" name="Google Shape;573;g109c997bfaa_0_17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3818" y="1740186"/>
            <a:ext cx="392471" cy="117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109c997bfaa_0_17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7346" y="1810610"/>
            <a:ext cx="275418" cy="122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g109c997bfaa_0_1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34100" y="1965421"/>
            <a:ext cx="399357" cy="654123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109c997bfaa_0_178"/>
          <p:cNvSpPr txBox="1"/>
          <p:nvPr/>
        </p:nvSpPr>
        <p:spPr>
          <a:xfrm>
            <a:off x="1285935" y="1270156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Person 1</a:t>
            </a:r>
            <a:endParaRPr b="1"/>
          </a:p>
        </p:txBody>
      </p:sp>
      <p:sp>
        <p:nvSpPr>
          <p:cNvPr id="577" name="Google Shape;577;g109c997bfaa_0_178"/>
          <p:cNvSpPr txBox="1"/>
          <p:nvPr/>
        </p:nvSpPr>
        <p:spPr>
          <a:xfrm>
            <a:off x="2870052" y="1255525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Person 2</a:t>
            </a:r>
            <a:endParaRPr b="1"/>
          </a:p>
        </p:txBody>
      </p:sp>
      <p:sp>
        <p:nvSpPr>
          <p:cNvPr id="578" name="Google Shape;578;g109c997bfaa_0_178"/>
          <p:cNvSpPr txBox="1"/>
          <p:nvPr/>
        </p:nvSpPr>
        <p:spPr>
          <a:xfrm>
            <a:off x="4454165" y="1363606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Person 3</a:t>
            </a:r>
            <a:endParaRPr b="1"/>
          </a:p>
        </p:txBody>
      </p:sp>
      <p:sp>
        <p:nvSpPr>
          <p:cNvPr id="579" name="Google Shape;579;g109c997bfaa_0_178"/>
          <p:cNvSpPr txBox="1"/>
          <p:nvPr/>
        </p:nvSpPr>
        <p:spPr>
          <a:xfrm>
            <a:off x="5907900" y="1363606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…</a:t>
            </a:r>
            <a:endParaRPr b="1"/>
          </a:p>
        </p:txBody>
      </p:sp>
      <p:pic>
        <p:nvPicPr>
          <p:cNvPr id="580" name="Google Shape;580;g109c997bfaa_0_1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9964" y="1676341"/>
            <a:ext cx="316731" cy="102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g109c997bfaa_0_1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04858" y="1994693"/>
            <a:ext cx="497215" cy="106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09c997bfaa_0_17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70342" y="2619530"/>
            <a:ext cx="247877" cy="77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g109c997bfaa_0_17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68449" y="2260694"/>
            <a:ext cx="594463" cy="149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g109c997bfaa_0_17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72323" y="1965420"/>
            <a:ext cx="404218" cy="10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09c997bfaa_0_17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19041" y="2424865"/>
            <a:ext cx="282192" cy="106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g109c997bfaa_0_17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85899" y="1740181"/>
            <a:ext cx="167597" cy="56636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g109c997bfaa_0_178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09c997bfaa_0_294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2. Custom dataset</a:t>
            </a:r>
            <a:endParaRPr/>
          </a:p>
        </p:txBody>
      </p:sp>
      <p:sp>
        <p:nvSpPr>
          <p:cNvPr id="594" name="Google Shape;594;g109c997bfaa_0_294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595" name="Google Shape;595;g109c997bfaa_0_294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clothing, blurry, underwear&#10;&#10;Description automatically generated" id="596" name="Google Shape;596;g109c997bfaa_0_2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354" y="1783419"/>
            <a:ext cx="404212" cy="12800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597" name="Google Shape;597;g109c997bfaa_0_2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5004" y="1676342"/>
            <a:ext cx="502639" cy="149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09c997bfaa_0_2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52172" y="1800290"/>
            <a:ext cx="316731" cy="1246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rry image of a person&#10;&#10;Description automatically generated with low confidence" id="599" name="Google Shape;599;g109c997bfaa_0_2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3818" y="1740186"/>
            <a:ext cx="392471" cy="1177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g109c997bfaa_0_29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57346" y="1810610"/>
            <a:ext cx="275418" cy="1225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109c997bfaa_0_29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34100" y="1965421"/>
            <a:ext cx="399357" cy="654123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109c997bfaa_0_294"/>
          <p:cNvSpPr txBox="1"/>
          <p:nvPr/>
        </p:nvSpPr>
        <p:spPr>
          <a:xfrm>
            <a:off x="1285935" y="1270156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Person 1</a:t>
            </a:r>
            <a:endParaRPr b="1"/>
          </a:p>
        </p:txBody>
      </p:sp>
      <p:sp>
        <p:nvSpPr>
          <p:cNvPr id="603" name="Google Shape;603;g109c997bfaa_0_294"/>
          <p:cNvSpPr txBox="1"/>
          <p:nvPr/>
        </p:nvSpPr>
        <p:spPr>
          <a:xfrm>
            <a:off x="2870052" y="1255525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Person 2</a:t>
            </a:r>
            <a:endParaRPr b="1"/>
          </a:p>
        </p:txBody>
      </p:sp>
      <p:sp>
        <p:nvSpPr>
          <p:cNvPr id="604" name="Google Shape;604;g109c997bfaa_0_294"/>
          <p:cNvSpPr txBox="1"/>
          <p:nvPr/>
        </p:nvSpPr>
        <p:spPr>
          <a:xfrm>
            <a:off x="4454165" y="1363606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Person 3</a:t>
            </a:r>
            <a:endParaRPr b="1"/>
          </a:p>
        </p:txBody>
      </p:sp>
      <p:pic>
        <p:nvPicPr>
          <p:cNvPr id="605" name="Google Shape;605;g109c997bfaa_0_2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79964" y="1676341"/>
            <a:ext cx="316731" cy="102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g109c997bfaa_0_2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04858" y="1994693"/>
            <a:ext cx="497215" cy="1068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g109c997bfaa_0_2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70342" y="2619530"/>
            <a:ext cx="247877" cy="77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g109c997bfaa_0_2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68449" y="2260694"/>
            <a:ext cx="594463" cy="149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g109c997bfaa_0_2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872323" y="1965420"/>
            <a:ext cx="404218" cy="10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109c997bfaa_0_29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19041" y="2424865"/>
            <a:ext cx="282192" cy="106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109c997bfaa_0_29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585899" y="1740181"/>
            <a:ext cx="167597" cy="56636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09c997bfaa_0_294"/>
          <p:cNvSpPr/>
          <p:nvPr/>
        </p:nvSpPr>
        <p:spPr>
          <a:xfrm>
            <a:off x="1138587" y="4189625"/>
            <a:ext cx="911400" cy="49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12700">
            <a:solidFill>
              <a:srgbClr val="A504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A5040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109c997bfaa_0_294"/>
          <p:cNvSpPr txBox="1"/>
          <p:nvPr/>
        </p:nvSpPr>
        <p:spPr>
          <a:xfrm>
            <a:off x="2163788" y="4236275"/>
            <a:ext cx="52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1192 Images representing 10 unique persons</a:t>
            </a:r>
            <a:endParaRPr b="1"/>
          </a:p>
        </p:txBody>
      </p:sp>
      <p:sp>
        <p:nvSpPr>
          <p:cNvPr id="614" name="Google Shape;614;g109c997bfaa_0_294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615" name="Google Shape;615;g109c997bfaa_0_294"/>
          <p:cNvSpPr txBox="1"/>
          <p:nvPr/>
        </p:nvSpPr>
        <p:spPr>
          <a:xfrm>
            <a:off x="5907900" y="1363606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/>
              <a:t>…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9c997bfaa_0_252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2. Custom dataset</a:t>
            </a:r>
            <a:endParaRPr/>
          </a:p>
        </p:txBody>
      </p:sp>
      <p:sp>
        <p:nvSpPr>
          <p:cNvPr id="622" name="Google Shape;622;g109c997bfaa_0_252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623" name="Google Shape;623;g109c997bfaa_0_25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624" name="Google Shape;624;g109c997bfaa_0_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022" y="2341575"/>
            <a:ext cx="435725" cy="10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09c997bfaa_0_252"/>
          <p:cNvSpPr/>
          <p:nvPr/>
        </p:nvSpPr>
        <p:spPr>
          <a:xfrm flipH="1" rot="2700000">
            <a:off x="6426710" y="2219542"/>
            <a:ext cx="531179" cy="1926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09c997bfaa_0_252"/>
          <p:cNvSpPr/>
          <p:nvPr/>
        </p:nvSpPr>
        <p:spPr>
          <a:xfrm flipH="1" rot="7907687">
            <a:off x="7444503" y="2219489"/>
            <a:ext cx="531161" cy="1927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109c997bfaa_0_252"/>
          <p:cNvSpPr/>
          <p:nvPr/>
        </p:nvSpPr>
        <p:spPr>
          <a:xfrm flipH="1" rot="-2871676">
            <a:off x="6425350" y="3279955"/>
            <a:ext cx="531204" cy="192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109c997bfaa_0_252"/>
          <p:cNvSpPr/>
          <p:nvPr/>
        </p:nvSpPr>
        <p:spPr>
          <a:xfrm flipH="1" rot="-7735653">
            <a:off x="7444348" y="3279883"/>
            <a:ext cx="531403" cy="192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g109c997bfaa_0_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522" y="1015547"/>
            <a:ext cx="1096300" cy="1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109c997bfaa_0_2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1197" y="1002010"/>
            <a:ext cx="1123375" cy="11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109c997bfaa_0_2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6525" y="3637875"/>
            <a:ext cx="1096300" cy="1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109c997bfaa_0_2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4550" y="3597700"/>
            <a:ext cx="1123375" cy="11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109c997bfaa_0_252"/>
          <p:cNvSpPr txBox="1"/>
          <p:nvPr>
            <p:ph idx="1" type="body"/>
          </p:nvPr>
        </p:nvSpPr>
        <p:spPr>
          <a:xfrm>
            <a:off x="821800" y="1015550"/>
            <a:ext cx="44709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219418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▪"/>
            </a:pPr>
            <a:r>
              <a:rPr lang="fr-FR" sz="2375"/>
              <a:t>Image Augmentation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Zero-Padding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Gaussian Noise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Cropping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Horizontal flip</a:t>
            </a:r>
            <a:endParaRPr sz="2375"/>
          </a:p>
          <a:p>
            <a:pPr indent="0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"/>
          </a:p>
        </p:txBody>
      </p:sp>
      <p:sp>
        <p:nvSpPr>
          <p:cNvPr id="634" name="Google Shape;634;g109c997bfaa_0_252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9c997bfaa_0_359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2. Custom dataset</a:t>
            </a:r>
            <a:endParaRPr/>
          </a:p>
        </p:txBody>
      </p:sp>
      <p:sp>
        <p:nvSpPr>
          <p:cNvPr id="641" name="Google Shape;641;g109c997bfaa_0_359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642" name="Google Shape;642;g109c997bfaa_0_359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643" name="Google Shape;643;g109c997bfaa_0_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9022" y="2341575"/>
            <a:ext cx="435725" cy="109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g109c997bfaa_0_359"/>
          <p:cNvSpPr/>
          <p:nvPr/>
        </p:nvSpPr>
        <p:spPr>
          <a:xfrm flipH="1" rot="2700000">
            <a:off x="6426710" y="2219542"/>
            <a:ext cx="531179" cy="19261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109c997bfaa_0_359"/>
          <p:cNvSpPr/>
          <p:nvPr/>
        </p:nvSpPr>
        <p:spPr>
          <a:xfrm flipH="1" rot="7907687">
            <a:off x="7444503" y="2219489"/>
            <a:ext cx="531161" cy="19270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109c997bfaa_0_359"/>
          <p:cNvSpPr/>
          <p:nvPr/>
        </p:nvSpPr>
        <p:spPr>
          <a:xfrm flipH="1" rot="-2871676">
            <a:off x="6425350" y="3279955"/>
            <a:ext cx="531204" cy="1926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109c997bfaa_0_359"/>
          <p:cNvSpPr/>
          <p:nvPr/>
        </p:nvSpPr>
        <p:spPr>
          <a:xfrm flipH="1" rot="-7735653">
            <a:off x="7444348" y="3279883"/>
            <a:ext cx="531403" cy="19284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8" name="Google Shape;648;g109c997bfaa_0_3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522" y="1015547"/>
            <a:ext cx="1096300" cy="1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109c997bfaa_0_3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1197" y="1002010"/>
            <a:ext cx="1123375" cy="11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109c997bfaa_0_3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6525" y="3637875"/>
            <a:ext cx="1096300" cy="109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109c997bfaa_0_3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4550" y="3597700"/>
            <a:ext cx="1123375" cy="112335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109c997bfaa_0_359"/>
          <p:cNvSpPr txBox="1"/>
          <p:nvPr>
            <p:ph idx="1" type="body"/>
          </p:nvPr>
        </p:nvSpPr>
        <p:spPr>
          <a:xfrm>
            <a:off x="821800" y="1015550"/>
            <a:ext cx="44709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219418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▪"/>
            </a:pPr>
            <a:r>
              <a:rPr lang="fr-FR" sz="2375"/>
              <a:t>Image Augmentation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Zero-Padding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Gaussian Noise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Cropping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Horizontal flip</a:t>
            </a:r>
            <a:endParaRPr sz="2375"/>
          </a:p>
          <a:p>
            <a:pPr indent="0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"/>
          </a:p>
        </p:txBody>
      </p:sp>
      <p:sp>
        <p:nvSpPr>
          <p:cNvPr id="653" name="Google Shape;653;g109c997bfaa_0_359"/>
          <p:cNvSpPr/>
          <p:nvPr/>
        </p:nvSpPr>
        <p:spPr>
          <a:xfrm>
            <a:off x="904762" y="4197675"/>
            <a:ext cx="911400" cy="49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12700">
            <a:solidFill>
              <a:srgbClr val="A5040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A5040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109c997bfaa_0_359"/>
          <p:cNvSpPr txBox="1"/>
          <p:nvPr/>
        </p:nvSpPr>
        <p:spPr>
          <a:xfrm>
            <a:off x="1938983" y="4067325"/>
            <a:ext cx="33147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300"/>
              <a:t>8344 </a:t>
            </a:r>
            <a:r>
              <a:rPr b="1" lang="fr-FR"/>
              <a:t>Images representing 10 unique persons</a:t>
            </a:r>
            <a:endParaRPr b="1"/>
          </a:p>
        </p:txBody>
      </p:sp>
      <p:sp>
        <p:nvSpPr>
          <p:cNvPr id="655" name="Google Shape;655;g109c997bfaa_0_359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9c997bfaa_0_339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662" name="Google Shape;662;g109c997bfaa_0_339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663" name="Google Shape;663;g109c997bfaa_0_339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64" name="Google Shape;664;g109c997bfaa_0_339"/>
          <p:cNvSpPr txBox="1"/>
          <p:nvPr>
            <p:ph idx="1" type="body"/>
          </p:nvPr>
        </p:nvSpPr>
        <p:spPr>
          <a:xfrm>
            <a:off x="904750" y="837000"/>
            <a:ext cx="7988400" cy="4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/>
          </a:bodyPr>
          <a:lstStyle/>
          <a:p>
            <a:pPr indent="-219418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▪"/>
            </a:pPr>
            <a:r>
              <a:rPr lang="fr-FR" sz="2375"/>
              <a:t>What is ResNet18?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18 layer residual neural network</a:t>
            </a:r>
            <a:endParaRPr sz="2375"/>
          </a:p>
          <a:p>
            <a:pPr indent="-219418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▪"/>
            </a:pPr>
            <a:r>
              <a:rPr lang="fr-FR" sz="2375"/>
              <a:t>Why ResNet18?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Light neural network: Fast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Easy to use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Available pre-trained</a:t>
            </a:r>
            <a:endParaRPr sz="2375"/>
          </a:p>
          <a:p>
            <a:pPr indent="-207988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375"/>
              <a:buChar char="•"/>
            </a:pPr>
            <a:r>
              <a:rPr lang="fr-FR" sz="2375"/>
              <a:t>Enables us to extract features</a:t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00"/>
          </a:p>
        </p:txBody>
      </p:sp>
      <p:pic>
        <p:nvPicPr>
          <p:cNvPr id="665" name="Google Shape;665;g109c997bfaa_0_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647" y="358775"/>
            <a:ext cx="1198600" cy="373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g109c997bfaa_0_339"/>
          <p:cNvSpPr txBox="1"/>
          <p:nvPr/>
        </p:nvSpPr>
        <p:spPr>
          <a:xfrm>
            <a:off x="6865400" y="4126725"/>
            <a:ext cx="151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Original figure from </a:t>
            </a:r>
            <a:r>
              <a:rPr lang="fr-FR" sz="1000"/>
              <a:t>[3]</a:t>
            </a:r>
            <a:endParaRPr sz="1000"/>
          </a:p>
        </p:txBody>
      </p:sp>
      <p:sp>
        <p:nvSpPr>
          <p:cNvPr id="667" name="Google Shape;667;g109c997bfaa_0_339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9c997bfaa_0_518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674" name="Google Shape;674;g109c997bfaa_0_518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675" name="Google Shape;675;g109c997bfaa_0_518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76" name="Google Shape;676;g109c997bfaa_0_518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Concept of feature extraction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sp>
        <p:nvSpPr>
          <p:cNvPr id="677" name="Google Shape;677;g109c997bfaa_0_518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9c997bfaa_0_492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684" name="Google Shape;684;g109c997bfaa_0_492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685" name="Google Shape;685;g109c997bfaa_0_49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686" name="Google Shape;686;g109c997bfaa_0_492"/>
          <p:cNvSpPr txBox="1"/>
          <p:nvPr/>
        </p:nvSpPr>
        <p:spPr>
          <a:xfrm>
            <a:off x="572675" y="4282925"/>
            <a:ext cx="83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[4] Ou, Xianfeng et al. “Moving Object Detection Method via ResNet-18 With Encoder–Decoder Structure in Complex Scenes.” IEEE Access 7 (2019): 108152-108160.</a:t>
            </a:r>
            <a:endParaRPr b="1" sz="1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687" name="Google Shape;687;g109c997bfaa_0_492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Concept of feature extraction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pic>
        <p:nvPicPr>
          <p:cNvPr id="688" name="Google Shape;688;g109c997bfaa_0_4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50" y="1697287"/>
            <a:ext cx="696027" cy="2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109c997bfaa_0_492"/>
          <p:cNvSpPr/>
          <p:nvPr/>
        </p:nvSpPr>
        <p:spPr>
          <a:xfrm>
            <a:off x="1780443" y="2455347"/>
            <a:ext cx="1027200" cy="5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g109c997bfaa_0_492"/>
          <p:cNvPicPr preferRelativeResize="0"/>
          <p:nvPr/>
        </p:nvPicPr>
        <p:blipFill rotWithShape="1">
          <a:blip r:embed="rId4">
            <a:alphaModFix/>
          </a:blip>
          <a:srcRect b="14639" l="0" r="0" t="0"/>
          <a:stretch/>
        </p:blipFill>
        <p:spPr>
          <a:xfrm>
            <a:off x="2868118" y="2133607"/>
            <a:ext cx="4579357" cy="1175609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109c997bfaa_0_492"/>
          <p:cNvSpPr txBox="1"/>
          <p:nvPr/>
        </p:nvSpPr>
        <p:spPr>
          <a:xfrm>
            <a:off x="1759011" y="2055159"/>
            <a:ext cx="10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Zero-pad</a:t>
            </a:r>
            <a:endParaRPr/>
          </a:p>
        </p:txBody>
      </p:sp>
      <p:sp>
        <p:nvSpPr>
          <p:cNvPr id="692" name="Google Shape;692;g109c997bfaa_0_492"/>
          <p:cNvSpPr txBox="1"/>
          <p:nvPr/>
        </p:nvSpPr>
        <p:spPr>
          <a:xfrm>
            <a:off x="2868125" y="3309225"/>
            <a:ext cx="396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/>
              <a:t>Figure of ResNet18 taken from [4]</a:t>
            </a:r>
            <a:endParaRPr sz="700"/>
          </a:p>
        </p:txBody>
      </p:sp>
      <p:sp>
        <p:nvSpPr>
          <p:cNvPr id="693" name="Google Shape;693;g109c997bfaa_0_492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9c997bfaa_0_445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700" name="Google Shape;700;g109c997bfaa_0_445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701" name="Google Shape;701;g109c997bfaa_0_445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02" name="Google Shape;702;g109c997bfaa_0_445"/>
          <p:cNvSpPr txBox="1"/>
          <p:nvPr/>
        </p:nvSpPr>
        <p:spPr>
          <a:xfrm>
            <a:off x="572675" y="4282925"/>
            <a:ext cx="83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[4] Ou, Xianfeng et al. “Moving Object Detection Method via ResNet-18 With Encoder–Decoder Structure in Complex Scenes.” IEEE Access 7 (2019): 108152-108160.</a:t>
            </a:r>
            <a:endParaRPr b="1" sz="1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703" name="Google Shape;703;g109c997bfaa_0_445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Concept of feature extraction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pic>
        <p:nvPicPr>
          <p:cNvPr id="704" name="Google Shape;704;g109c997bfaa_0_4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50" y="1697287"/>
            <a:ext cx="696027" cy="2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09c997bfaa_0_445"/>
          <p:cNvSpPr/>
          <p:nvPr/>
        </p:nvSpPr>
        <p:spPr>
          <a:xfrm>
            <a:off x="1780443" y="2455347"/>
            <a:ext cx="1027200" cy="5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g109c997bfaa_0_445"/>
          <p:cNvPicPr preferRelativeResize="0"/>
          <p:nvPr/>
        </p:nvPicPr>
        <p:blipFill rotWithShape="1">
          <a:blip r:embed="rId4">
            <a:alphaModFix/>
          </a:blip>
          <a:srcRect b="14639" l="0" r="0" t="0"/>
          <a:stretch/>
        </p:blipFill>
        <p:spPr>
          <a:xfrm>
            <a:off x="2868118" y="2133607"/>
            <a:ext cx="4579357" cy="117560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g109c997bfaa_0_445"/>
          <p:cNvSpPr txBox="1"/>
          <p:nvPr/>
        </p:nvSpPr>
        <p:spPr>
          <a:xfrm>
            <a:off x="1759011" y="2055159"/>
            <a:ext cx="10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Zero-pad</a:t>
            </a:r>
            <a:endParaRPr/>
          </a:p>
        </p:txBody>
      </p:sp>
      <p:sp>
        <p:nvSpPr>
          <p:cNvPr id="708" name="Google Shape;708;g109c997bfaa_0_445"/>
          <p:cNvSpPr txBox="1"/>
          <p:nvPr/>
        </p:nvSpPr>
        <p:spPr>
          <a:xfrm>
            <a:off x="2868125" y="3309225"/>
            <a:ext cx="396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/>
              <a:t>Figure of ResNet18 taken from [4]</a:t>
            </a:r>
            <a:endParaRPr sz="700"/>
          </a:p>
        </p:txBody>
      </p:sp>
      <p:sp>
        <p:nvSpPr>
          <p:cNvPr id="709" name="Google Shape;709;g109c997bfaa_0_445"/>
          <p:cNvSpPr/>
          <p:nvPr/>
        </p:nvSpPr>
        <p:spPr>
          <a:xfrm>
            <a:off x="6889200" y="2104451"/>
            <a:ext cx="426000" cy="123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109c997bfaa_0_445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09c997bfaa_0_460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717" name="Google Shape;717;g109c997bfaa_0_460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718" name="Google Shape;718;g109c997bfaa_0_46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19" name="Google Shape;719;g109c997bfaa_0_460"/>
          <p:cNvSpPr txBox="1"/>
          <p:nvPr/>
        </p:nvSpPr>
        <p:spPr>
          <a:xfrm>
            <a:off x="572675" y="4282925"/>
            <a:ext cx="83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[4</a:t>
            </a:r>
            <a:r>
              <a:rPr lang="fr-FR" sz="1000"/>
              <a:t>] Ou, Xianfeng et al. “Moving Object Detection Method via ResNet-18 With Encoder–Decoder Structure in Complex Scenes.” IEEE Access 7 (2019): 108152-108160.</a:t>
            </a:r>
            <a:endParaRPr b="1" sz="1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720" name="Google Shape;720;g109c997bfaa_0_460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Concept of feature extraction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pic>
        <p:nvPicPr>
          <p:cNvPr id="721" name="Google Shape;721;g109c997bfaa_0_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050" y="1697287"/>
            <a:ext cx="696027" cy="204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g109c997bfaa_0_460"/>
          <p:cNvSpPr/>
          <p:nvPr/>
        </p:nvSpPr>
        <p:spPr>
          <a:xfrm>
            <a:off x="1780443" y="2455347"/>
            <a:ext cx="1027200" cy="54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g109c997bfaa_0_460"/>
          <p:cNvPicPr preferRelativeResize="0"/>
          <p:nvPr/>
        </p:nvPicPr>
        <p:blipFill rotWithShape="1">
          <a:blip r:embed="rId4">
            <a:alphaModFix/>
          </a:blip>
          <a:srcRect b="14639" l="0" r="0" t="0"/>
          <a:stretch/>
        </p:blipFill>
        <p:spPr>
          <a:xfrm>
            <a:off x="2868118" y="2133607"/>
            <a:ext cx="4579357" cy="1175609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109c997bfaa_0_460"/>
          <p:cNvSpPr txBox="1"/>
          <p:nvPr/>
        </p:nvSpPr>
        <p:spPr>
          <a:xfrm>
            <a:off x="1759011" y="2055159"/>
            <a:ext cx="10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Zero-pad</a:t>
            </a:r>
            <a:endParaRPr/>
          </a:p>
        </p:txBody>
      </p:sp>
      <p:sp>
        <p:nvSpPr>
          <p:cNvPr id="725" name="Google Shape;725;g109c997bfaa_0_460"/>
          <p:cNvSpPr txBox="1"/>
          <p:nvPr/>
        </p:nvSpPr>
        <p:spPr>
          <a:xfrm>
            <a:off x="2868125" y="3309225"/>
            <a:ext cx="396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/>
              <a:t>Figure of ResNet18 taken from [4]</a:t>
            </a:r>
            <a:endParaRPr sz="700"/>
          </a:p>
        </p:txBody>
      </p:sp>
      <p:sp>
        <p:nvSpPr>
          <p:cNvPr id="726" name="Google Shape;726;g109c997bfaa_0_460"/>
          <p:cNvSpPr/>
          <p:nvPr/>
        </p:nvSpPr>
        <p:spPr>
          <a:xfrm>
            <a:off x="6889200" y="2104451"/>
            <a:ext cx="426000" cy="1233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109c997bfaa_0_460"/>
          <p:cNvSpPr txBox="1"/>
          <p:nvPr/>
        </p:nvSpPr>
        <p:spPr>
          <a:xfrm>
            <a:off x="4351650" y="1439975"/>
            <a:ext cx="5086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400"/>
              <a:t>512 dimensional feature vector!</a:t>
            </a:r>
            <a:endParaRPr b="1" sz="2400"/>
          </a:p>
        </p:txBody>
      </p:sp>
      <p:sp>
        <p:nvSpPr>
          <p:cNvPr id="728" name="Google Shape;728;g109c997bfaa_0_460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9c997bfaa_0_476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735" name="Google Shape;735;g109c997bfaa_0_476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736" name="Google Shape;736;g109c997bfaa_0_47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37" name="Google Shape;737;g109c997bfaa_0_476"/>
          <p:cNvSpPr txBox="1"/>
          <p:nvPr/>
        </p:nvSpPr>
        <p:spPr>
          <a:xfrm>
            <a:off x="572675" y="4282925"/>
            <a:ext cx="832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[4] Ou, Xianfeng et al. “Moving Object Detection Method via ResNet-18 With Encoder–Decoder Structure in Complex Scenes.” IEEE Access 7 (2019): 108152-108160.</a:t>
            </a:r>
            <a:endParaRPr b="1" sz="1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738" name="Google Shape;738;g109c997bfaa_0_476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Concept of feature extraction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pic>
        <p:nvPicPr>
          <p:cNvPr id="739" name="Google Shape;739;g109c997bfaa_0_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00" y="1396688"/>
            <a:ext cx="445821" cy="117424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09c997bfaa_0_476"/>
          <p:cNvSpPr/>
          <p:nvPr/>
        </p:nvSpPr>
        <p:spPr>
          <a:xfrm>
            <a:off x="1521129" y="1831279"/>
            <a:ext cx="657900" cy="31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g109c997bfaa_0_476"/>
          <p:cNvPicPr preferRelativeResize="0"/>
          <p:nvPr/>
        </p:nvPicPr>
        <p:blipFill rotWithShape="1">
          <a:blip r:embed="rId4">
            <a:alphaModFix/>
          </a:blip>
          <a:srcRect b="14639" l="0" r="5455" t="0"/>
          <a:stretch/>
        </p:blipFill>
        <p:spPr>
          <a:xfrm>
            <a:off x="2217809" y="1646828"/>
            <a:ext cx="2773084" cy="673969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109c997bfaa_0_476"/>
          <p:cNvSpPr/>
          <p:nvPr/>
        </p:nvSpPr>
        <p:spPr>
          <a:xfrm>
            <a:off x="1521129" y="3387205"/>
            <a:ext cx="657900" cy="31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3" name="Google Shape;743;g109c997bfaa_0_476"/>
          <p:cNvPicPr preferRelativeResize="0"/>
          <p:nvPr/>
        </p:nvPicPr>
        <p:blipFill rotWithShape="1">
          <a:blip r:embed="rId4">
            <a:alphaModFix/>
          </a:blip>
          <a:srcRect b="14639" l="0" r="5455" t="0"/>
          <a:stretch/>
        </p:blipFill>
        <p:spPr>
          <a:xfrm>
            <a:off x="2217809" y="3202754"/>
            <a:ext cx="2773084" cy="67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g109c997bfaa_0_4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5202" y="3060553"/>
            <a:ext cx="293609" cy="1155285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g109c997bfaa_0_476"/>
          <p:cNvSpPr/>
          <p:nvPr/>
        </p:nvSpPr>
        <p:spPr>
          <a:xfrm>
            <a:off x="5290045" y="1828021"/>
            <a:ext cx="657900" cy="31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109c997bfaa_0_476"/>
          <p:cNvSpPr/>
          <p:nvPr/>
        </p:nvSpPr>
        <p:spPr>
          <a:xfrm>
            <a:off x="5230640" y="3387205"/>
            <a:ext cx="657900" cy="31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109c997bfaa_0_476"/>
          <p:cNvSpPr txBox="1"/>
          <p:nvPr/>
        </p:nvSpPr>
        <p:spPr>
          <a:xfrm>
            <a:off x="2217800" y="2320788"/>
            <a:ext cx="396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/>
              <a:t>Original f</a:t>
            </a:r>
            <a:r>
              <a:rPr lang="fr-FR" sz="700"/>
              <a:t>igure of ResNet18 taken from [4]</a:t>
            </a:r>
            <a:endParaRPr sz="700"/>
          </a:p>
        </p:txBody>
      </p:sp>
      <p:sp>
        <p:nvSpPr>
          <p:cNvPr id="748" name="Google Shape;748;g109c997bfaa_0_476"/>
          <p:cNvSpPr txBox="1"/>
          <p:nvPr/>
        </p:nvSpPr>
        <p:spPr>
          <a:xfrm>
            <a:off x="2217800" y="3844650"/>
            <a:ext cx="3966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00"/>
              <a:t>Original figure of ResNet18 taken from [4]</a:t>
            </a:r>
            <a:endParaRPr sz="700"/>
          </a:p>
        </p:txBody>
      </p:sp>
      <p:sp>
        <p:nvSpPr>
          <p:cNvPr id="749" name="Google Shape;749;g109c997bfaa_0_476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pic>
        <p:nvPicPr>
          <p:cNvPr id="750" name="Google Shape;750;g109c997bfaa_0_4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175" y="1807600"/>
            <a:ext cx="2857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g109c997bfaa_0_4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7600" y="3346450"/>
            <a:ext cx="3429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g109bad426eb_0_35"/>
          <p:cNvCxnSpPr/>
          <p:nvPr/>
        </p:nvCxnSpPr>
        <p:spPr>
          <a:xfrm>
            <a:off x="2256617" y="107871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g109bad426eb_0_35"/>
          <p:cNvCxnSpPr/>
          <p:nvPr/>
        </p:nvCxnSpPr>
        <p:spPr>
          <a:xfrm>
            <a:off x="2210525" y="488022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g109bad426eb_0_35"/>
          <p:cNvCxnSpPr/>
          <p:nvPr/>
        </p:nvCxnSpPr>
        <p:spPr>
          <a:xfrm>
            <a:off x="6908400" y="105065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g109bad426eb_0_35"/>
          <p:cNvCxnSpPr/>
          <p:nvPr/>
        </p:nvCxnSpPr>
        <p:spPr>
          <a:xfrm>
            <a:off x="4239352" y="341550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g109bad426eb_0_35"/>
          <p:cNvCxnSpPr/>
          <p:nvPr/>
        </p:nvCxnSpPr>
        <p:spPr>
          <a:xfrm rot="10800000">
            <a:off x="4277474" y="186355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g109bad426eb_0_35"/>
          <p:cNvCxnSpPr/>
          <p:nvPr/>
        </p:nvCxnSpPr>
        <p:spPr>
          <a:xfrm>
            <a:off x="2210525" y="107872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g109bad426eb_0_35"/>
          <p:cNvCxnSpPr/>
          <p:nvPr/>
        </p:nvCxnSpPr>
        <p:spPr>
          <a:xfrm>
            <a:off x="4239352" y="186355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g109bad426eb_0_35"/>
          <p:cNvCxnSpPr/>
          <p:nvPr/>
        </p:nvCxnSpPr>
        <p:spPr>
          <a:xfrm>
            <a:off x="4315952" y="107872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g109bad426eb_0_35"/>
          <p:cNvCxnSpPr/>
          <p:nvPr/>
        </p:nvCxnSpPr>
        <p:spPr>
          <a:xfrm>
            <a:off x="6008442" y="184590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g109bad426eb_0_35"/>
          <p:cNvSpPr txBox="1"/>
          <p:nvPr>
            <p:ph idx="4294967295" type="title"/>
          </p:nvPr>
        </p:nvSpPr>
        <p:spPr>
          <a:xfrm>
            <a:off x="904875" y="131025"/>
            <a:ext cx="51357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178" name="Google Shape;178;g109bad426eb_0_35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179" name="Google Shape;179;g109bad426eb_0_35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180" name="Google Shape;180;g109bad426eb_0_35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9c997bfaa_0_544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758" name="Google Shape;758;g109c997bfaa_0_544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759" name="Google Shape;759;g109c997bfaa_0_544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60" name="Google Shape;760;g109c997bfaa_0_544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Concept of feature extraction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pic>
        <p:nvPicPr>
          <p:cNvPr id="761" name="Google Shape;761;g109c997bfaa_0_5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350" y="1991724"/>
            <a:ext cx="419378" cy="110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g109c997bfaa_0_5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1669" y="1991717"/>
            <a:ext cx="276194" cy="1086762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09c997bfaa_0_544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pic>
        <p:nvPicPr>
          <p:cNvPr id="764" name="Google Shape;764;g109c997bfaa_0_5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776" y="2049326"/>
            <a:ext cx="314325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g109c997bfaa_0_5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164" y="1563701"/>
            <a:ext cx="2857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g109c997bfaa_0_5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8326" y="1563701"/>
            <a:ext cx="3429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09c997bfaa_0_558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773" name="Google Shape;773;g109c997bfaa_0_558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774" name="Google Shape;774;g109c997bfaa_0_558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75" name="Google Shape;775;g109c997bfaa_0_558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Concept of feature extraction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pic>
        <p:nvPicPr>
          <p:cNvPr id="776" name="Google Shape;776;g109c997bfaa_0_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350" y="1991724"/>
            <a:ext cx="419378" cy="110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g109c997bfaa_0_5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1669" y="1991717"/>
            <a:ext cx="276194" cy="1086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8" name="Google Shape;778;g109c997bfaa_0_558"/>
          <p:cNvCxnSpPr/>
          <p:nvPr/>
        </p:nvCxnSpPr>
        <p:spPr>
          <a:xfrm flipH="1" rot="10800000">
            <a:off x="5847352" y="1613471"/>
            <a:ext cx="242700" cy="14562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79" name="Google Shape;779;g109c997bfaa_0_558"/>
          <p:cNvCxnSpPr/>
          <p:nvPr/>
        </p:nvCxnSpPr>
        <p:spPr>
          <a:xfrm flipH="1" rot="10800000">
            <a:off x="5860117" y="1754289"/>
            <a:ext cx="1379400" cy="13026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0" name="Google Shape;780;g109c997bfaa_0_558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pic>
        <p:nvPicPr>
          <p:cNvPr id="781" name="Google Shape;781;g109c997bfaa_0_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164" y="1563701"/>
            <a:ext cx="2857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g109c997bfaa_0_5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8326" y="1563701"/>
            <a:ext cx="3429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g109c997bfaa_0_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939" y="1261051"/>
            <a:ext cx="2857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g109c997bfaa_0_5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2301" y="1365738"/>
            <a:ext cx="3429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09c997bfaa_0_576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791" name="Google Shape;791;g109c997bfaa_0_576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792" name="Google Shape;792;g109c997bfaa_0_57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793" name="Google Shape;793;g109c997bfaa_0_576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Concept of feature extraction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pic>
        <p:nvPicPr>
          <p:cNvPr id="794" name="Google Shape;794;g109c997bfaa_0_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350" y="1991724"/>
            <a:ext cx="419378" cy="110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g109c997bfaa_0_5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91669" y="1991717"/>
            <a:ext cx="276194" cy="1086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g109c997bfaa_0_576"/>
          <p:cNvCxnSpPr/>
          <p:nvPr/>
        </p:nvCxnSpPr>
        <p:spPr>
          <a:xfrm flipH="1" rot="10800000">
            <a:off x="5847352" y="1613471"/>
            <a:ext cx="242700" cy="14562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97" name="Google Shape;797;g109c997bfaa_0_576"/>
          <p:cNvCxnSpPr/>
          <p:nvPr/>
        </p:nvCxnSpPr>
        <p:spPr>
          <a:xfrm flipH="1" rot="10800000">
            <a:off x="5860117" y="1754289"/>
            <a:ext cx="1379400" cy="13026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98" name="Google Shape;798;g109c997bfaa_0_576"/>
          <p:cNvSpPr/>
          <p:nvPr/>
        </p:nvSpPr>
        <p:spPr>
          <a:xfrm>
            <a:off x="5864099" y="2697602"/>
            <a:ext cx="242708" cy="126620"/>
          </a:xfrm>
          <a:custGeom>
            <a:rect b="b" l="l" r="r" t="t"/>
            <a:pathLst>
              <a:path extrusionOk="0" h="8969" w="17192">
                <a:moveTo>
                  <a:pt x="0" y="0"/>
                </a:moveTo>
                <a:cubicBezTo>
                  <a:pt x="1620" y="249"/>
                  <a:pt x="6852" y="0"/>
                  <a:pt x="9717" y="1495"/>
                </a:cubicBezTo>
                <a:cubicBezTo>
                  <a:pt x="12582" y="2990"/>
                  <a:pt x="15946" y="7723"/>
                  <a:pt x="17192" y="8969"/>
                </a:cubicBezTo>
              </a:path>
            </a:pathLst>
          </a:custGeom>
          <a:noFill/>
          <a:ln cap="flat" cmpd="sng" w="114300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9" name="Google Shape;799;g109c997bfaa_0_576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pic>
        <p:nvPicPr>
          <p:cNvPr id="800" name="Google Shape;800;g109c997bfaa_0_5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164" y="1563701"/>
            <a:ext cx="2857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g109c997bfaa_0_5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8326" y="1563701"/>
            <a:ext cx="3429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g109c997bfaa_0_5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6939" y="1261051"/>
            <a:ext cx="2857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g109c997bfaa_0_5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2301" y="1365738"/>
            <a:ext cx="3429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g109c997bfaa_0_5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8475" y="2483499"/>
            <a:ext cx="242700" cy="176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g109c997bfaa_0_5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46351" y="3902076"/>
            <a:ext cx="37433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09c997bfaa_0_617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3.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ResNet18</a:t>
            </a:r>
            <a:endParaRPr/>
          </a:p>
        </p:txBody>
      </p:sp>
      <p:sp>
        <p:nvSpPr>
          <p:cNvPr id="812" name="Google Shape;812;g109c997bfaa_0_617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813" name="Google Shape;813;g109c997bfaa_0_617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14" name="Google Shape;814;g109c997bfaa_0_617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Goal</a:t>
            </a:r>
            <a:endParaRPr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fr-FR" sz="9083"/>
              <a:t>Low similarity for different people</a:t>
            </a:r>
            <a:endParaRPr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fr-FR" sz="9083"/>
              <a:t>High similarity for same person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sp>
        <p:nvSpPr>
          <p:cNvPr id="815" name="Google Shape;815;g109c997bfaa_0_617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pic>
        <p:nvPicPr>
          <p:cNvPr id="816" name="Google Shape;816;g109c997bfaa_0_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837" y="2730762"/>
            <a:ext cx="419378" cy="110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109c997bfaa_0_6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251" y="2730761"/>
            <a:ext cx="351895" cy="11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g109c997bfaa_0_6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337" y="2672687"/>
            <a:ext cx="419378" cy="110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109c997bfaa_0_6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5600" y="2681600"/>
            <a:ext cx="280730" cy="110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0" name="Google Shape;820;g109c997bfaa_0_617"/>
          <p:cNvCxnSpPr/>
          <p:nvPr/>
        </p:nvCxnSpPr>
        <p:spPr>
          <a:xfrm rot="10800000">
            <a:off x="5874415" y="2393983"/>
            <a:ext cx="457500" cy="13926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1" name="Google Shape;821;g109c997bfaa_0_617"/>
          <p:cNvCxnSpPr/>
          <p:nvPr/>
        </p:nvCxnSpPr>
        <p:spPr>
          <a:xfrm flipH="1" rot="10800000">
            <a:off x="6344680" y="2471201"/>
            <a:ext cx="1379400" cy="13026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2" name="Google Shape;822;g109c997bfaa_0_617"/>
          <p:cNvCxnSpPr/>
          <p:nvPr/>
        </p:nvCxnSpPr>
        <p:spPr>
          <a:xfrm flipH="1" rot="10800000">
            <a:off x="2406177" y="2403283"/>
            <a:ext cx="1170900" cy="13740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823" name="Google Shape;823;g109c997bfaa_0_617"/>
          <p:cNvCxnSpPr/>
          <p:nvPr/>
        </p:nvCxnSpPr>
        <p:spPr>
          <a:xfrm flipH="1" rot="10800000">
            <a:off x="2418942" y="2461901"/>
            <a:ext cx="1379400" cy="1302600"/>
          </a:xfrm>
          <a:prstGeom prst="straightConnector1">
            <a:avLst/>
          </a:prstGeom>
          <a:noFill/>
          <a:ln cap="flat" cmpd="sng" w="76200">
            <a:solidFill>
              <a:srgbClr val="44546A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09c997bfaa_0_631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Synchronization</a:t>
            </a:r>
            <a:endParaRPr/>
          </a:p>
        </p:txBody>
      </p:sp>
      <p:sp>
        <p:nvSpPr>
          <p:cNvPr id="830" name="Google Shape;830;g109c997bfaa_0_631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831" name="Google Shape;831;g109c997bfaa_0_63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832" name="Google Shape;832;g109c997bfaa_0_631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09c997bfaa_0_640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Synchronization</a:t>
            </a:r>
            <a:endParaRPr/>
          </a:p>
        </p:txBody>
      </p:sp>
      <p:sp>
        <p:nvSpPr>
          <p:cNvPr id="839" name="Google Shape;839;g109c997bfaa_0_640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840" name="Google Shape;840;g109c997bfaa_0_64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841" name="Google Shape;841;g109c997bfaa_0_6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123" y="949967"/>
            <a:ext cx="2084035" cy="1667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kating, floor, indoor, ceiling&#10;&#10;Description automatically generated" id="842" name="Google Shape;842;g109c997bfaa_0_6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0013" y="945827"/>
            <a:ext cx="2084035" cy="1667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, floor, ceiling, dock&#10;&#10;Description automatically generated" id="843" name="Google Shape;843;g109c997bfaa_0_6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5123" y="2885544"/>
            <a:ext cx="2078858" cy="16630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dock&#10;&#10;Description automatically generated" id="844" name="Google Shape;844;g109c997bfaa_0_6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0013" y="2885544"/>
            <a:ext cx="2078858" cy="1663084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109c997bfaa_0_640"/>
          <p:cNvSpPr txBox="1"/>
          <p:nvPr/>
        </p:nvSpPr>
        <p:spPr>
          <a:xfrm>
            <a:off x="2502738" y="1583488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CAMERA 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46" name="Google Shape;846;g109c997bfaa_0_640"/>
          <p:cNvSpPr txBox="1"/>
          <p:nvPr/>
        </p:nvSpPr>
        <p:spPr>
          <a:xfrm>
            <a:off x="4928063" y="1583488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CAMERA 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47" name="Google Shape;847;g109c997bfaa_0_640"/>
          <p:cNvSpPr txBox="1"/>
          <p:nvPr/>
        </p:nvSpPr>
        <p:spPr>
          <a:xfrm>
            <a:off x="2586838" y="351697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CAMERA 3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48" name="Google Shape;848;g109c997bfaa_0_640"/>
          <p:cNvSpPr txBox="1"/>
          <p:nvPr/>
        </p:nvSpPr>
        <p:spPr>
          <a:xfrm>
            <a:off x="4871988" y="3516975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CAMERA 4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49" name="Google Shape;849;g109c997bfaa_0_640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09c997bfaa_0_656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Synchronization</a:t>
            </a:r>
            <a:endParaRPr/>
          </a:p>
        </p:txBody>
      </p:sp>
      <p:sp>
        <p:nvSpPr>
          <p:cNvPr id="856" name="Google Shape;856;g109c997bfaa_0_656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857" name="Google Shape;857;g109c997bfaa_0_65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858" name="Google Shape;858;g109c997bfaa_0_6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48" y="949967"/>
            <a:ext cx="2084035" cy="16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109c997bfaa_0_656"/>
          <p:cNvSpPr txBox="1"/>
          <p:nvPr/>
        </p:nvSpPr>
        <p:spPr>
          <a:xfrm>
            <a:off x="1395563" y="1583488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CAMERA 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60" name="Google Shape;860;g109c997bfaa_0_656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09c997bfaa_0_671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Synchronization</a:t>
            </a:r>
            <a:endParaRPr/>
          </a:p>
        </p:txBody>
      </p:sp>
      <p:sp>
        <p:nvSpPr>
          <p:cNvPr id="867" name="Google Shape;867;g109c997bfaa_0_671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868" name="Google Shape;868;g109c997bfaa_0_67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869" name="Google Shape;869;g109c997bfaa_0_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48" y="949967"/>
            <a:ext cx="2084035" cy="1667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building, dock&#10;&#10;Description automatically generated" id="870" name="Google Shape;870;g109c997bfaa_0_6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326" y="949975"/>
            <a:ext cx="2084026" cy="16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g109c997bfaa_0_671"/>
          <p:cNvSpPr txBox="1"/>
          <p:nvPr/>
        </p:nvSpPr>
        <p:spPr>
          <a:xfrm>
            <a:off x="1395563" y="1583488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CAMERA 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72" name="Google Shape;872;g109c997bfaa_0_671"/>
          <p:cNvSpPr/>
          <p:nvPr/>
        </p:nvSpPr>
        <p:spPr>
          <a:xfrm>
            <a:off x="3568250" y="1538621"/>
            <a:ext cx="2300400" cy="4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109c997bfaa_0_671"/>
          <p:cNvSpPr txBox="1"/>
          <p:nvPr/>
        </p:nvSpPr>
        <p:spPr>
          <a:xfrm>
            <a:off x="3446046" y="777875"/>
            <a:ext cx="297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00"/>
              <a:t>Detect persons</a:t>
            </a:r>
            <a:endParaRPr b="1" sz="2700"/>
          </a:p>
        </p:txBody>
      </p:sp>
      <p:pic>
        <p:nvPicPr>
          <p:cNvPr descr="A picture containing clothing, blurry, underwear&#10;&#10;Description automatically generated" id="874" name="Google Shape;874;g109c997bfaa_0_6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4266" y="1060812"/>
            <a:ext cx="444037" cy="1445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875" name="Google Shape;875;g109c997bfaa_0_6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5608" y="939887"/>
            <a:ext cx="552161" cy="1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g109c997bfaa_0_6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45063" y="1079855"/>
            <a:ext cx="347937" cy="1407463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109c997bfaa_0_671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09c980215c_0_0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Synchronization</a:t>
            </a:r>
            <a:endParaRPr/>
          </a:p>
        </p:txBody>
      </p:sp>
      <p:sp>
        <p:nvSpPr>
          <p:cNvPr id="884" name="Google Shape;884;g109c980215c_0_0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885" name="Google Shape;885;g109c980215c_0_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886" name="Google Shape;886;g109c980215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48" y="949967"/>
            <a:ext cx="2084035" cy="1667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building, dock&#10;&#10;Description automatically generated" id="887" name="Google Shape;887;g109c980215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326" y="949975"/>
            <a:ext cx="2084026" cy="16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109c980215c_0_0"/>
          <p:cNvSpPr txBox="1"/>
          <p:nvPr/>
        </p:nvSpPr>
        <p:spPr>
          <a:xfrm>
            <a:off x="1395563" y="1583488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CAMERA 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889" name="Google Shape;889;g109c980215c_0_0"/>
          <p:cNvSpPr/>
          <p:nvPr/>
        </p:nvSpPr>
        <p:spPr>
          <a:xfrm>
            <a:off x="3568250" y="1538621"/>
            <a:ext cx="2300400" cy="4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109c980215c_0_0"/>
          <p:cNvSpPr txBox="1"/>
          <p:nvPr/>
        </p:nvSpPr>
        <p:spPr>
          <a:xfrm>
            <a:off x="3446046" y="777875"/>
            <a:ext cx="297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00"/>
              <a:t>Detect persons</a:t>
            </a:r>
            <a:endParaRPr b="1" sz="2700"/>
          </a:p>
        </p:txBody>
      </p:sp>
      <p:pic>
        <p:nvPicPr>
          <p:cNvPr descr="A picture containing clothing, blurry, underwear&#10;&#10;Description automatically generated" id="891" name="Google Shape;891;g109c980215c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4266" y="1060812"/>
            <a:ext cx="444037" cy="1445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892" name="Google Shape;892;g109c980215c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5608" y="939887"/>
            <a:ext cx="552161" cy="1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g109c980215c_0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45063" y="1079855"/>
            <a:ext cx="347937" cy="1407463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109c980215c_0_0"/>
          <p:cNvSpPr txBox="1"/>
          <p:nvPr/>
        </p:nvSpPr>
        <p:spPr>
          <a:xfrm>
            <a:off x="3446050" y="2621325"/>
            <a:ext cx="27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600"/>
              <a:t>Extract features</a:t>
            </a:r>
            <a:endParaRPr b="1" sz="2600"/>
          </a:p>
        </p:txBody>
      </p:sp>
      <p:sp>
        <p:nvSpPr>
          <p:cNvPr id="895" name="Google Shape;895;g109c980215c_0_0"/>
          <p:cNvSpPr/>
          <p:nvPr/>
        </p:nvSpPr>
        <p:spPr>
          <a:xfrm flipH="1" rot="-5400000">
            <a:off x="6398500" y="2773125"/>
            <a:ext cx="990300" cy="1625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109c980215c_0_0"/>
          <p:cNvSpPr txBox="1"/>
          <p:nvPr/>
        </p:nvSpPr>
        <p:spPr>
          <a:xfrm>
            <a:off x="3578800" y="3221625"/>
            <a:ext cx="210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/>
              <a:t>[5,12,7,1,7,1,2…]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/>
              <a:t>[7,1,2,2,7,1,6,1…]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/>
              <a:t>[105,7,1,2,6,1,4…]</a:t>
            </a:r>
            <a:endParaRPr b="1" sz="1700"/>
          </a:p>
        </p:txBody>
      </p:sp>
      <p:sp>
        <p:nvSpPr>
          <p:cNvPr id="897" name="Google Shape;897;g109c980215c_0_0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09c980215c_0_20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Synchronization</a:t>
            </a:r>
            <a:endParaRPr/>
          </a:p>
        </p:txBody>
      </p:sp>
      <p:sp>
        <p:nvSpPr>
          <p:cNvPr id="904" name="Google Shape;904;g109c980215c_0_20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905" name="Google Shape;905;g109c980215c_0_2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906" name="Google Shape;906;g109c980215c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48" y="949967"/>
            <a:ext cx="2084035" cy="1667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building, dock&#10;&#10;Description automatically generated" id="907" name="Google Shape;907;g109c980215c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326" y="949975"/>
            <a:ext cx="2084026" cy="1687391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g109c980215c_0_20"/>
          <p:cNvSpPr txBox="1"/>
          <p:nvPr/>
        </p:nvSpPr>
        <p:spPr>
          <a:xfrm>
            <a:off x="1395563" y="1583488"/>
            <a:ext cx="122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>
                <a:solidFill>
                  <a:schemeClr val="lt1"/>
                </a:solidFill>
              </a:rPr>
              <a:t>CAMERA 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09" name="Google Shape;909;g109c980215c_0_20"/>
          <p:cNvSpPr/>
          <p:nvPr/>
        </p:nvSpPr>
        <p:spPr>
          <a:xfrm>
            <a:off x="3568250" y="1538621"/>
            <a:ext cx="2300400" cy="489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109c980215c_0_20"/>
          <p:cNvSpPr txBox="1"/>
          <p:nvPr/>
        </p:nvSpPr>
        <p:spPr>
          <a:xfrm>
            <a:off x="3446046" y="777875"/>
            <a:ext cx="297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00"/>
              <a:t>Detect persons</a:t>
            </a:r>
            <a:endParaRPr b="1" sz="2700"/>
          </a:p>
        </p:txBody>
      </p:sp>
      <p:pic>
        <p:nvPicPr>
          <p:cNvPr descr="A picture containing clothing, blurry, underwear&#10;&#10;Description automatically generated" id="911" name="Google Shape;911;g109c980215c_0_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74266" y="1060812"/>
            <a:ext cx="444037" cy="14455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912" name="Google Shape;912;g109c980215c_0_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5608" y="939887"/>
            <a:ext cx="552161" cy="1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g109c980215c_0_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45063" y="1079855"/>
            <a:ext cx="347937" cy="1407463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g109c980215c_0_20"/>
          <p:cNvSpPr txBox="1"/>
          <p:nvPr/>
        </p:nvSpPr>
        <p:spPr>
          <a:xfrm>
            <a:off x="3446050" y="2621325"/>
            <a:ext cx="27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600"/>
              <a:t>Extract features</a:t>
            </a:r>
            <a:endParaRPr b="1" sz="2600"/>
          </a:p>
        </p:txBody>
      </p:sp>
      <p:sp>
        <p:nvSpPr>
          <p:cNvPr id="915" name="Google Shape;915;g109c980215c_0_20"/>
          <p:cNvSpPr/>
          <p:nvPr/>
        </p:nvSpPr>
        <p:spPr>
          <a:xfrm flipH="1" rot="-5400000">
            <a:off x="6398500" y="2773125"/>
            <a:ext cx="990300" cy="16257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109c980215c_0_20"/>
          <p:cNvSpPr txBox="1"/>
          <p:nvPr/>
        </p:nvSpPr>
        <p:spPr>
          <a:xfrm>
            <a:off x="3578800" y="3221625"/>
            <a:ext cx="210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/>
              <a:t>[5,12,7,1,7,1,2…]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/>
              <a:t>[7,1,2,2,7,1,6,1…]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700"/>
              <a:t>[105,7,1,2,6,1,4…]</a:t>
            </a:r>
            <a:endParaRPr b="1" sz="1700"/>
          </a:p>
        </p:txBody>
      </p:sp>
      <p:sp>
        <p:nvSpPr>
          <p:cNvPr id="917" name="Google Shape;917;g109c980215c_0_20"/>
          <p:cNvSpPr/>
          <p:nvPr/>
        </p:nvSpPr>
        <p:spPr>
          <a:xfrm>
            <a:off x="2623750" y="3602625"/>
            <a:ext cx="822300" cy="455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40A0A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109c980215c_0_20"/>
          <p:cNvSpPr txBox="1"/>
          <p:nvPr/>
        </p:nvSpPr>
        <p:spPr>
          <a:xfrm>
            <a:off x="904750" y="3152325"/>
            <a:ext cx="2084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500"/>
              <a:t>Save features, bbox and coordinate for each detected person</a:t>
            </a:r>
            <a:endParaRPr b="1" sz="1500"/>
          </a:p>
        </p:txBody>
      </p:sp>
      <p:sp>
        <p:nvSpPr>
          <p:cNvPr id="919" name="Google Shape;919;g109c980215c_0_20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g109bad426eb_0_47"/>
          <p:cNvCxnSpPr/>
          <p:nvPr/>
        </p:nvCxnSpPr>
        <p:spPr>
          <a:xfrm>
            <a:off x="2256617" y="107871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g109bad426eb_0_47"/>
          <p:cNvCxnSpPr/>
          <p:nvPr/>
        </p:nvCxnSpPr>
        <p:spPr>
          <a:xfrm>
            <a:off x="2210525" y="488022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g109bad426eb_0_47"/>
          <p:cNvCxnSpPr/>
          <p:nvPr/>
        </p:nvCxnSpPr>
        <p:spPr>
          <a:xfrm>
            <a:off x="6908400" y="105065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g109bad426eb_0_47"/>
          <p:cNvCxnSpPr/>
          <p:nvPr/>
        </p:nvCxnSpPr>
        <p:spPr>
          <a:xfrm>
            <a:off x="4239352" y="341550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g109bad426eb_0_47"/>
          <p:cNvCxnSpPr/>
          <p:nvPr/>
        </p:nvCxnSpPr>
        <p:spPr>
          <a:xfrm rot="10800000">
            <a:off x="4277474" y="186355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g109bad426eb_0_47"/>
          <p:cNvCxnSpPr/>
          <p:nvPr/>
        </p:nvCxnSpPr>
        <p:spPr>
          <a:xfrm>
            <a:off x="2210525" y="107872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g109bad426eb_0_47"/>
          <p:cNvCxnSpPr/>
          <p:nvPr/>
        </p:nvCxnSpPr>
        <p:spPr>
          <a:xfrm>
            <a:off x="4239352" y="186355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g109bad426eb_0_47"/>
          <p:cNvCxnSpPr/>
          <p:nvPr/>
        </p:nvCxnSpPr>
        <p:spPr>
          <a:xfrm>
            <a:off x="4315952" y="107872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g109bad426eb_0_47"/>
          <p:cNvCxnSpPr/>
          <p:nvPr/>
        </p:nvCxnSpPr>
        <p:spPr>
          <a:xfrm>
            <a:off x="6008442" y="184590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g109bad426eb_0_47"/>
          <p:cNvSpPr/>
          <p:nvPr/>
        </p:nvSpPr>
        <p:spPr>
          <a:xfrm>
            <a:off x="3364100" y="2860363"/>
            <a:ext cx="252300" cy="238200"/>
          </a:xfrm>
          <a:prstGeom prst="donut">
            <a:avLst>
              <a:gd fmla="val 25000" name="adj"/>
            </a:avLst>
          </a:prstGeom>
          <a:solidFill>
            <a:srgbClr val="B40A0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109bad426eb_0_47"/>
          <p:cNvSpPr txBox="1"/>
          <p:nvPr>
            <p:ph idx="4294967295" type="title"/>
          </p:nvPr>
        </p:nvSpPr>
        <p:spPr>
          <a:xfrm>
            <a:off x="904875" y="131025"/>
            <a:ext cx="51357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196" name="Google Shape;196;g109bad426eb_0_47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197" name="Google Shape;197;g109bad426eb_0_47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198" name="Google Shape;198;g109bad426eb_0_47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09c997bfaa_0_691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Synchronization</a:t>
            </a:r>
            <a:endParaRPr/>
          </a:p>
        </p:txBody>
      </p:sp>
      <p:sp>
        <p:nvSpPr>
          <p:cNvPr id="926" name="Google Shape;926;g109c997bfaa_0_691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927" name="Google Shape;927;g109c997bfaa_0_691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descr="A picture containing floor, indoor, building, dock&#10;&#10;Description automatically generated" id="928" name="Google Shape;928;g109c997bfaa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952" y="1022498"/>
            <a:ext cx="928506" cy="742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building, dock&#10;&#10;Description automatically generated" id="929" name="Google Shape;929;g109c997bfaa_0_6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7475" y="1022500"/>
            <a:ext cx="1024800" cy="829773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109c997bfaa_0_691"/>
          <p:cNvSpPr/>
          <p:nvPr/>
        </p:nvSpPr>
        <p:spPr>
          <a:xfrm>
            <a:off x="2316469" y="1284763"/>
            <a:ext cx="10248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g109c997bfaa_0_691"/>
          <p:cNvSpPr txBox="1"/>
          <p:nvPr/>
        </p:nvSpPr>
        <p:spPr>
          <a:xfrm>
            <a:off x="2262024" y="945825"/>
            <a:ext cx="132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/>
              <a:t>Detect persons</a:t>
            </a:r>
            <a:endParaRPr b="1" sz="1200"/>
          </a:p>
        </p:txBody>
      </p:sp>
      <p:pic>
        <p:nvPicPr>
          <p:cNvPr descr="A picture containing clothing, blurry, underwear&#10;&#10;Description automatically generated" id="932" name="Google Shape;932;g109c997bfaa_0_6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55746" y="1071883"/>
            <a:ext cx="197833" cy="644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933" name="Google Shape;933;g109c997bfaa_0_6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59305" y="1018007"/>
            <a:ext cx="246005" cy="75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109c997bfaa_0_6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11033" y="1080368"/>
            <a:ext cx="155017" cy="627073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109c997bfaa_0_691"/>
          <p:cNvSpPr txBox="1"/>
          <p:nvPr/>
        </p:nvSpPr>
        <p:spPr>
          <a:xfrm>
            <a:off x="2262025" y="1767145"/>
            <a:ext cx="1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latin typeface="Calibri"/>
                <a:ea typeface="Calibri"/>
                <a:cs typeface="Calibri"/>
                <a:sym typeface="Calibri"/>
              </a:rPr>
              <a:t>Extract features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g109c997bfaa_0_691"/>
          <p:cNvSpPr/>
          <p:nvPr/>
        </p:nvSpPr>
        <p:spPr>
          <a:xfrm flipH="1" rot="-5400000">
            <a:off x="3577341" y="1834873"/>
            <a:ext cx="441300" cy="724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g109c997bfaa_0_691"/>
          <p:cNvSpPr txBox="1"/>
          <p:nvPr/>
        </p:nvSpPr>
        <p:spPr>
          <a:xfrm>
            <a:off x="2321170" y="2034599"/>
            <a:ext cx="93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[5,12,7,1,7,1,2…]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[7,1,2,2,7,1,6,1…]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[105,7,1,2,6,1,4…]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g109c997bfaa_0_691"/>
          <p:cNvSpPr/>
          <p:nvPr/>
        </p:nvSpPr>
        <p:spPr>
          <a:xfrm>
            <a:off x="1895664" y="2204347"/>
            <a:ext cx="366300" cy="203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40A0A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109c997bfaa_0_691"/>
          <p:cNvSpPr txBox="1"/>
          <p:nvPr/>
        </p:nvSpPr>
        <p:spPr>
          <a:xfrm>
            <a:off x="1020350" y="2063425"/>
            <a:ext cx="92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600"/>
              <a:t>Save features, bbox and coordinate for each detected person</a:t>
            </a:r>
            <a:endParaRPr b="1" sz="600"/>
          </a:p>
        </p:txBody>
      </p:sp>
      <p:pic>
        <p:nvPicPr>
          <p:cNvPr descr="A picture containing floor, indoor, building, dock&#10;&#10;Description automatically generated" id="940" name="Google Shape;940;g109c997bfaa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8502" y="1099173"/>
            <a:ext cx="928506" cy="742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building, dock&#10;&#10;Description automatically generated" id="941" name="Google Shape;941;g109c997bfaa_0_6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8026" y="1099176"/>
            <a:ext cx="928499" cy="75179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g109c997bfaa_0_691"/>
          <p:cNvSpPr txBox="1"/>
          <p:nvPr/>
        </p:nvSpPr>
        <p:spPr>
          <a:xfrm>
            <a:off x="5369017" y="1381428"/>
            <a:ext cx="547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00">
                <a:solidFill>
                  <a:schemeClr val="lt1"/>
                </a:solidFill>
              </a:rPr>
              <a:t>CAMERA 2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943" name="Google Shape;943;g109c997bfaa_0_691"/>
          <p:cNvSpPr/>
          <p:nvPr/>
        </p:nvSpPr>
        <p:spPr>
          <a:xfrm>
            <a:off x="6337019" y="1361438"/>
            <a:ext cx="10248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109c997bfaa_0_691"/>
          <p:cNvSpPr txBox="1"/>
          <p:nvPr/>
        </p:nvSpPr>
        <p:spPr>
          <a:xfrm>
            <a:off x="6282574" y="1022500"/>
            <a:ext cx="132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/>
              <a:t>Detect persons</a:t>
            </a:r>
            <a:endParaRPr b="1" sz="1200"/>
          </a:p>
        </p:txBody>
      </p:sp>
      <p:pic>
        <p:nvPicPr>
          <p:cNvPr descr="A picture containing clothing, blurry, underwear&#10;&#10;Description automatically generated" id="945" name="Google Shape;945;g109c997bfaa_0_6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6296" y="1148558"/>
            <a:ext cx="197833" cy="644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946" name="Google Shape;946;g109c997bfaa_0_6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9855" y="1094682"/>
            <a:ext cx="246005" cy="75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g109c997bfaa_0_6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31583" y="1157043"/>
            <a:ext cx="155017" cy="627073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g109c997bfaa_0_691"/>
          <p:cNvSpPr txBox="1"/>
          <p:nvPr/>
        </p:nvSpPr>
        <p:spPr>
          <a:xfrm>
            <a:off x="6282575" y="1843820"/>
            <a:ext cx="1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latin typeface="Calibri"/>
                <a:ea typeface="Calibri"/>
                <a:cs typeface="Calibri"/>
                <a:sym typeface="Calibri"/>
              </a:rPr>
              <a:t>Extract features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g109c997bfaa_0_691"/>
          <p:cNvSpPr/>
          <p:nvPr/>
        </p:nvSpPr>
        <p:spPr>
          <a:xfrm flipH="1" rot="-5400000">
            <a:off x="7597891" y="1911548"/>
            <a:ext cx="441300" cy="724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109c997bfaa_0_691"/>
          <p:cNvSpPr txBox="1"/>
          <p:nvPr/>
        </p:nvSpPr>
        <p:spPr>
          <a:xfrm>
            <a:off x="6341720" y="2111274"/>
            <a:ext cx="93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[5,12,7,1,7,1,2…]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[7,1,2,2,7,1,6,1…]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[105,7,1,2,6,1,4…]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109c997bfaa_0_691"/>
          <p:cNvSpPr/>
          <p:nvPr/>
        </p:nvSpPr>
        <p:spPr>
          <a:xfrm>
            <a:off x="5916214" y="2281022"/>
            <a:ext cx="366300" cy="203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40A0A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g109c997bfaa_0_691"/>
          <p:cNvSpPr txBox="1"/>
          <p:nvPr/>
        </p:nvSpPr>
        <p:spPr>
          <a:xfrm>
            <a:off x="5040900" y="2140100"/>
            <a:ext cx="9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Save features, bbox and coordinate for each detected person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floor, indoor, building, dock&#10;&#10;Description automatically generated" id="953" name="Google Shape;953;g109c997bfaa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5427" y="3150598"/>
            <a:ext cx="928506" cy="742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building, dock&#10;&#10;Description automatically generated" id="954" name="Google Shape;954;g109c997bfaa_0_6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4951" y="3150601"/>
            <a:ext cx="928499" cy="75179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109c997bfaa_0_691"/>
          <p:cNvSpPr txBox="1"/>
          <p:nvPr/>
        </p:nvSpPr>
        <p:spPr>
          <a:xfrm>
            <a:off x="1395942" y="3432853"/>
            <a:ext cx="547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00">
                <a:solidFill>
                  <a:schemeClr val="lt1"/>
                </a:solidFill>
              </a:rPr>
              <a:t>CAMERA 3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956" name="Google Shape;956;g109c997bfaa_0_691"/>
          <p:cNvSpPr/>
          <p:nvPr/>
        </p:nvSpPr>
        <p:spPr>
          <a:xfrm>
            <a:off x="2363944" y="3412863"/>
            <a:ext cx="10248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g109c997bfaa_0_691"/>
          <p:cNvSpPr txBox="1"/>
          <p:nvPr/>
        </p:nvSpPr>
        <p:spPr>
          <a:xfrm>
            <a:off x="2309499" y="3073925"/>
            <a:ext cx="132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/>
              <a:t>Detect persons</a:t>
            </a:r>
            <a:endParaRPr b="1" sz="1200"/>
          </a:p>
        </p:txBody>
      </p:sp>
      <p:pic>
        <p:nvPicPr>
          <p:cNvPr descr="A picture containing clothing, blurry, underwear&#10;&#10;Description automatically generated" id="958" name="Google Shape;958;g109c997bfaa_0_6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3221" y="3199983"/>
            <a:ext cx="197833" cy="644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959" name="Google Shape;959;g109c997bfaa_0_6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06780" y="3146107"/>
            <a:ext cx="246005" cy="75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g109c997bfaa_0_6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58508" y="3208468"/>
            <a:ext cx="155017" cy="627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kating, floor, indoor, ceiling&#10;&#10;Description automatically generated" id="961" name="Google Shape;961;g109c997bfaa_0_69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80925" y="1121001"/>
            <a:ext cx="1024800" cy="819843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g109c997bfaa_0_691"/>
          <p:cNvSpPr txBox="1"/>
          <p:nvPr/>
        </p:nvSpPr>
        <p:spPr>
          <a:xfrm>
            <a:off x="2309500" y="3895245"/>
            <a:ext cx="1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latin typeface="Calibri"/>
                <a:ea typeface="Calibri"/>
                <a:cs typeface="Calibri"/>
                <a:sym typeface="Calibri"/>
              </a:rPr>
              <a:t>Extract features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g109c997bfaa_0_691"/>
          <p:cNvSpPr/>
          <p:nvPr/>
        </p:nvSpPr>
        <p:spPr>
          <a:xfrm flipH="1" rot="-5400000">
            <a:off x="3624816" y="3962973"/>
            <a:ext cx="441300" cy="724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g109c997bfaa_0_691"/>
          <p:cNvSpPr txBox="1"/>
          <p:nvPr/>
        </p:nvSpPr>
        <p:spPr>
          <a:xfrm>
            <a:off x="2368645" y="4162699"/>
            <a:ext cx="93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[5,12,7,1,7,1,2…]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[7,1,2,2,7,1,6,1…]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[105,7,1,2,6,1,4…]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109c997bfaa_0_691"/>
          <p:cNvSpPr/>
          <p:nvPr/>
        </p:nvSpPr>
        <p:spPr>
          <a:xfrm>
            <a:off x="1943139" y="4332447"/>
            <a:ext cx="366300" cy="203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40A0A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109c997bfaa_0_691"/>
          <p:cNvSpPr txBox="1"/>
          <p:nvPr/>
        </p:nvSpPr>
        <p:spPr>
          <a:xfrm>
            <a:off x="1067825" y="4191525"/>
            <a:ext cx="9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Save features, bbox and coordinate for each detected person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floor, indoor, building, dock&#10;&#10;Description automatically generated" id="967" name="Google Shape;967;g109c997bfaa_0_6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6052" y="3227273"/>
            <a:ext cx="928506" cy="742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building, dock&#10;&#10;Description automatically generated" id="968" name="Google Shape;968;g109c997bfaa_0_6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5576" y="3227276"/>
            <a:ext cx="928499" cy="75179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109c997bfaa_0_691"/>
          <p:cNvSpPr txBox="1"/>
          <p:nvPr/>
        </p:nvSpPr>
        <p:spPr>
          <a:xfrm>
            <a:off x="5366567" y="3509528"/>
            <a:ext cx="547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500">
                <a:solidFill>
                  <a:schemeClr val="lt1"/>
                </a:solidFill>
              </a:rPr>
              <a:t>CAMERA 4</a:t>
            </a:r>
            <a:endParaRPr b="1" sz="500">
              <a:solidFill>
                <a:schemeClr val="lt1"/>
              </a:solidFill>
            </a:endParaRPr>
          </a:p>
        </p:txBody>
      </p:sp>
      <p:sp>
        <p:nvSpPr>
          <p:cNvPr id="970" name="Google Shape;970;g109c997bfaa_0_691"/>
          <p:cNvSpPr/>
          <p:nvPr/>
        </p:nvSpPr>
        <p:spPr>
          <a:xfrm>
            <a:off x="6334569" y="3489538"/>
            <a:ext cx="10248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109c997bfaa_0_691"/>
          <p:cNvSpPr txBox="1"/>
          <p:nvPr/>
        </p:nvSpPr>
        <p:spPr>
          <a:xfrm>
            <a:off x="6280124" y="3150600"/>
            <a:ext cx="132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/>
              <a:t>Detect persons</a:t>
            </a:r>
            <a:endParaRPr b="1" sz="1200"/>
          </a:p>
        </p:txBody>
      </p:sp>
      <p:pic>
        <p:nvPicPr>
          <p:cNvPr descr="A picture containing clothing, blurry, underwear&#10;&#10;Description automatically generated" id="972" name="Google Shape;972;g109c997bfaa_0_6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73846" y="3276658"/>
            <a:ext cx="197833" cy="6440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clothing, standing, blurry&#10;&#10;Description automatically generated" id="973" name="Google Shape;973;g109c997bfaa_0_6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77405" y="3222782"/>
            <a:ext cx="246005" cy="751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g109c997bfaa_0_6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29133" y="3285143"/>
            <a:ext cx="155017" cy="627073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109c997bfaa_0_691"/>
          <p:cNvSpPr txBox="1"/>
          <p:nvPr/>
        </p:nvSpPr>
        <p:spPr>
          <a:xfrm>
            <a:off x="6280125" y="3971920"/>
            <a:ext cx="123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200">
                <a:latin typeface="Calibri"/>
                <a:ea typeface="Calibri"/>
                <a:cs typeface="Calibri"/>
                <a:sym typeface="Calibri"/>
              </a:rPr>
              <a:t>Extract features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g109c997bfaa_0_691"/>
          <p:cNvSpPr/>
          <p:nvPr/>
        </p:nvSpPr>
        <p:spPr>
          <a:xfrm flipH="1" rot="-5400000">
            <a:off x="7595441" y="4039648"/>
            <a:ext cx="441300" cy="724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A5040D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109c997bfaa_0_691"/>
          <p:cNvSpPr txBox="1"/>
          <p:nvPr/>
        </p:nvSpPr>
        <p:spPr>
          <a:xfrm>
            <a:off x="6339270" y="4239374"/>
            <a:ext cx="939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[5,12,7,1,7,1,2…]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[7,1,2,2,7,1,6,1…]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[105,7,1,2,6,1,4…]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g109c997bfaa_0_691"/>
          <p:cNvSpPr/>
          <p:nvPr/>
        </p:nvSpPr>
        <p:spPr>
          <a:xfrm>
            <a:off x="5913764" y="4409122"/>
            <a:ext cx="366300" cy="203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40A0A"/>
          </a:solidFill>
          <a:ln cap="flat" cmpd="sng" w="9525">
            <a:solidFill>
              <a:srgbClr val="A5040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109c997bfaa_0_691"/>
          <p:cNvSpPr txBox="1"/>
          <p:nvPr/>
        </p:nvSpPr>
        <p:spPr>
          <a:xfrm>
            <a:off x="5038450" y="4268200"/>
            <a:ext cx="92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latin typeface="Calibri"/>
                <a:ea typeface="Calibri"/>
                <a:cs typeface="Calibri"/>
                <a:sym typeface="Calibri"/>
              </a:rPr>
              <a:t>Save features, bbox and coordinate for each detected person</a:t>
            </a:r>
            <a:endParaRPr b="1"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indoor, floor, ceiling, dock&#10;&#10;Description automatically generated" id="980" name="Google Shape;980;g109c997bfaa_0_69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5181" y="3095822"/>
            <a:ext cx="1024800" cy="819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loor, indoor, dock&#10;&#10;Description automatically generated" id="981" name="Google Shape;981;g109c997bfaa_0_69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84275" y="3206804"/>
            <a:ext cx="938998" cy="751209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g109c997bfaa_0_691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983" name="Google Shape;983;g109c997bfaa_0_691"/>
          <p:cNvSpPr txBox="1"/>
          <p:nvPr/>
        </p:nvSpPr>
        <p:spPr>
          <a:xfrm>
            <a:off x="1328525" y="1210238"/>
            <a:ext cx="122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solidFill>
                  <a:schemeClr val="lt1"/>
                </a:solidFill>
              </a:rPr>
              <a:t>CAMERA 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84" name="Google Shape;984;g109c997bfaa_0_691"/>
          <p:cNvSpPr txBox="1"/>
          <p:nvPr/>
        </p:nvSpPr>
        <p:spPr>
          <a:xfrm>
            <a:off x="5478175" y="1382288"/>
            <a:ext cx="122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solidFill>
                  <a:schemeClr val="lt1"/>
                </a:solidFill>
              </a:rPr>
              <a:t>CAMERA 2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85" name="Google Shape;985;g109c997bfaa_0_691"/>
          <p:cNvSpPr txBox="1"/>
          <p:nvPr/>
        </p:nvSpPr>
        <p:spPr>
          <a:xfrm>
            <a:off x="1441950" y="3328725"/>
            <a:ext cx="122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solidFill>
                  <a:schemeClr val="lt1"/>
                </a:solidFill>
              </a:rPr>
              <a:t>CAMERA 3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986" name="Google Shape;986;g109c997bfaa_0_691"/>
          <p:cNvSpPr txBox="1"/>
          <p:nvPr/>
        </p:nvSpPr>
        <p:spPr>
          <a:xfrm>
            <a:off x="5348913" y="3436163"/>
            <a:ext cx="1228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700">
                <a:solidFill>
                  <a:schemeClr val="lt1"/>
                </a:solidFill>
              </a:rPr>
              <a:t>CAMERA 4</a:t>
            </a:r>
            <a:endParaRPr b="1"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09c997bfaa_0_753"/>
          <p:cNvSpPr txBox="1"/>
          <p:nvPr>
            <p:ph type="title"/>
          </p:nvPr>
        </p:nvSpPr>
        <p:spPr>
          <a:xfrm>
            <a:off x="904875" y="131025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Synchronization</a:t>
            </a:r>
            <a:endParaRPr/>
          </a:p>
        </p:txBody>
      </p:sp>
      <p:sp>
        <p:nvSpPr>
          <p:cNvPr id="993" name="Google Shape;993;g109c997bfaa_0_753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994" name="Google Shape;994;g109c997bfaa_0_753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995" name="Google Shape;995;g109c997bfaa_0_753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b="1" lang="fr-FR" sz="9083"/>
              <a:t>What about frame to frame?</a:t>
            </a:r>
            <a:endParaRPr b="1"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fr-FR" sz="9083"/>
              <a:t>Detect people again, get features again</a:t>
            </a:r>
            <a:endParaRPr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fr-FR" sz="9083"/>
              <a:t>Try to match new bbox and features with previous</a:t>
            </a:r>
            <a:endParaRPr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fr-FR" sz="9083"/>
              <a:t>If match: Update bbox and average features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pic>
        <p:nvPicPr>
          <p:cNvPr id="996" name="Google Shape;996;g109c997bfaa_0_7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26" y="2797175"/>
            <a:ext cx="66675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g109c997bfaa_0_7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3576" y="2811450"/>
            <a:ext cx="6477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g109c997bfaa_0_7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4589" y="2840025"/>
            <a:ext cx="657225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g109c997bfaa_0_7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1826" y="2863825"/>
            <a:ext cx="657225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g109c997bfaa_0_7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9051" y="2873375"/>
            <a:ext cx="6477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g109c997bfaa_0_7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9601" y="2868613"/>
            <a:ext cx="6477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109c997bfaa_0_7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67301" y="2868625"/>
            <a:ext cx="638175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g109c997bfaa_0_7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7851" y="2887675"/>
            <a:ext cx="647700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g109c997bfaa_0_7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6026" y="2901963"/>
            <a:ext cx="647700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g109c997bfaa_0_7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43726" y="2906738"/>
            <a:ext cx="66675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g109c997bfaa_0_7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00951" y="2921038"/>
            <a:ext cx="6477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g109c997bfaa_0_753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09c980215c_0_40"/>
          <p:cNvSpPr txBox="1"/>
          <p:nvPr>
            <p:ph type="title"/>
          </p:nvPr>
        </p:nvSpPr>
        <p:spPr>
          <a:xfrm>
            <a:off x="904875" y="117000"/>
            <a:ext cx="51513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Method </a:t>
            </a:r>
            <a:r>
              <a:rPr lang="fr-FR"/>
              <a:t>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0" lang="fr-FR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fr-FR" sz="2375">
                <a:latin typeface="Arial"/>
                <a:ea typeface="Arial"/>
                <a:cs typeface="Arial"/>
                <a:sym typeface="Arial"/>
              </a:rPr>
              <a:t>Synchronization</a:t>
            </a:r>
            <a:endParaRPr/>
          </a:p>
        </p:txBody>
      </p:sp>
      <p:sp>
        <p:nvSpPr>
          <p:cNvPr id="1014" name="Google Shape;1014;g109c980215c_0_40"/>
          <p:cNvSpPr txBox="1"/>
          <p:nvPr>
            <p:ph idx="10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1015" name="Google Shape;1015;g109c980215c_0_4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16" name="Google Shape;1016;g109c980215c_0_40"/>
          <p:cNvSpPr txBox="1"/>
          <p:nvPr>
            <p:ph idx="1" type="body"/>
          </p:nvPr>
        </p:nvSpPr>
        <p:spPr>
          <a:xfrm>
            <a:off x="904750" y="837000"/>
            <a:ext cx="723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b="1" lang="fr-FR" sz="9083"/>
              <a:t>What about camera to camera</a:t>
            </a:r>
            <a:r>
              <a:rPr b="1" lang="fr-FR" sz="9083"/>
              <a:t>?</a:t>
            </a:r>
            <a:endParaRPr b="1"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fr-FR" sz="9083"/>
              <a:t>Select one person from any camera</a:t>
            </a:r>
            <a:endParaRPr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fr-FR" sz="9083"/>
              <a:t>Match selected person on features of persons in remaining cameras </a:t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pic>
        <p:nvPicPr>
          <p:cNvPr id="1017" name="Google Shape;1017;g109c980215c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700" y="2999408"/>
            <a:ext cx="404825" cy="12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g109c980215c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250" y="2728900"/>
            <a:ext cx="30480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g109c980215c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5788" y="3902075"/>
            <a:ext cx="3524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109c980215c_0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6363" y="2988688"/>
            <a:ext cx="400050" cy="1247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1" name="Google Shape;1021;g109c980215c_0_40"/>
          <p:cNvCxnSpPr>
            <a:stCxn id="1017" idx="3"/>
            <a:endCxn id="1018" idx="1"/>
          </p:cNvCxnSpPr>
          <p:nvPr/>
        </p:nvCxnSpPr>
        <p:spPr>
          <a:xfrm flipH="1" rot="10800000">
            <a:off x="2715525" y="3114595"/>
            <a:ext cx="1655700" cy="49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2" name="Google Shape;1022;g109c980215c_0_40"/>
          <p:cNvCxnSpPr>
            <a:stCxn id="1017" idx="3"/>
            <a:endCxn id="1019" idx="1"/>
          </p:cNvCxnSpPr>
          <p:nvPr/>
        </p:nvCxnSpPr>
        <p:spPr>
          <a:xfrm>
            <a:off x="2715525" y="3612595"/>
            <a:ext cx="1680300" cy="808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3" name="Google Shape;1023;g109c980215c_0_40"/>
          <p:cNvCxnSpPr>
            <a:endCxn id="1020" idx="1"/>
          </p:cNvCxnSpPr>
          <p:nvPr/>
        </p:nvCxnSpPr>
        <p:spPr>
          <a:xfrm flipH="1" rot="10800000">
            <a:off x="2733063" y="3612575"/>
            <a:ext cx="2553300" cy="17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4" name="Google Shape;1024;g109c980215c_0_40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109c980215c_0_67"/>
          <p:cNvSpPr txBox="1"/>
          <p:nvPr>
            <p:ph type="title"/>
          </p:nvPr>
        </p:nvSpPr>
        <p:spPr>
          <a:xfrm>
            <a:off x="904875" y="131025"/>
            <a:ext cx="5668200" cy="5838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Results</a:t>
            </a:r>
            <a:r>
              <a:rPr lang="fr-FR"/>
              <a:t> 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Explanation</a:t>
            </a:r>
            <a:endParaRPr/>
          </a:p>
        </p:txBody>
      </p:sp>
      <p:sp>
        <p:nvSpPr>
          <p:cNvPr id="1031" name="Google Shape;1031;g109c980215c_0_67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32" name="Google Shape;1032;g109c980215c_0_67"/>
          <p:cNvSpPr txBox="1"/>
          <p:nvPr>
            <p:ph idx="1" type="body"/>
          </p:nvPr>
        </p:nvSpPr>
        <p:spPr>
          <a:xfrm>
            <a:off x="904750" y="837000"/>
            <a:ext cx="80508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 lnSpcReduction="20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b="1" lang="fr-FR" sz="9083"/>
              <a:t>What will we see?</a:t>
            </a:r>
            <a:endParaRPr b="1"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fr-FR" sz="9083"/>
              <a:t>4 camera views</a:t>
            </a:r>
            <a:endParaRPr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-FR" sz="9083">
                <a:solidFill>
                  <a:srgbClr val="6AA84F"/>
                </a:solidFill>
              </a:rPr>
              <a:t>Green number</a:t>
            </a:r>
            <a:r>
              <a:rPr lang="fr-FR" sz="9083"/>
              <a:t>: Frame number</a:t>
            </a:r>
            <a:endParaRPr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-FR" sz="9083">
                <a:solidFill>
                  <a:srgbClr val="212121"/>
                </a:solidFill>
              </a:rPr>
              <a:t>White number</a:t>
            </a:r>
            <a:r>
              <a:rPr lang="fr-FR" sz="9083"/>
              <a:t>:</a:t>
            </a:r>
            <a:r>
              <a:rPr b="1" lang="fr-FR" sz="9083"/>
              <a:t> </a:t>
            </a:r>
            <a:r>
              <a:rPr lang="fr-FR" sz="9083"/>
              <a:t>Number of detected persons in camera</a:t>
            </a:r>
            <a:endParaRPr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fr-FR" sz="9083"/>
              <a:t>We select </a:t>
            </a:r>
            <a:r>
              <a:rPr lang="fr-FR" sz="9083"/>
              <a:t>person 0 in </a:t>
            </a:r>
            <a:r>
              <a:rPr b="1" lang="fr-FR" sz="9083"/>
              <a:t>upper right camera</a:t>
            </a:r>
            <a:r>
              <a:rPr lang="fr-FR" sz="9083"/>
              <a:t>, try to find person in remaining cameras!</a:t>
            </a:r>
            <a:endParaRPr sz="9083"/>
          </a:p>
          <a:p>
            <a:pPr indent="-201344" lvl="1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fr-FR" sz="9083"/>
              <a:t>Selected person marked by </a:t>
            </a:r>
            <a:r>
              <a:rPr b="1" lang="fr-FR" sz="9083">
                <a:solidFill>
                  <a:srgbClr val="6AA84F"/>
                </a:solidFill>
              </a:rPr>
              <a:t>green bounding box</a:t>
            </a:r>
            <a:endParaRPr b="1" sz="9083">
              <a:solidFill>
                <a:srgbClr val="6AA84F"/>
              </a:solidFill>
            </a:endParaRPr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sp>
        <p:nvSpPr>
          <p:cNvPr id="1033" name="Google Shape;1033;g109c980215c_0_67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09c980215c_0_106"/>
          <p:cNvSpPr txBox="1"/>
          <p:nvPr>
            <p:ph type="title"/>
          </p:nvPr>
        </p:nvSpPr>
        <p:spPr>
          <a:xfrm>
            <a:off x="904875" y="131025"/>
            <a:ext cx="5668200" cy="5838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Results 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Instance 0 (Train instance)</a:t>
            </a:r>
            <a:endParaRPr/>
          </a:p>
        </p:txBody>
      </p:sp>
      <p:sp>
        <p:nvSpPr>
          <p:cNvPr id="1040" name="Google Shape;1040;g109c980215c_0_106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41" name="Google Shape;1041;g109c980215c_0_106" title="final_model_instance_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875" y="714825"/>
            <a:ext cx="7469875" cy="420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109c980215c_0_106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09c980215c_0_78"/>
          <p:cNvSpPr txBox="1"/>
          <p:nvPr>
            <p:ph type="title"/>
          </p:nvPr>
        </p:nvSpPr>
        <p:spPr>
          <a:xfrm>
            <a:off x="904875" y="131025"/>
            <a:ext cx="5668200" cy="5838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Results 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Instance 1</a:t>
            </a:r>
            <a:endParaRPr/>
          </a:p>
        </p:txBody>
      </p:sp>
      <p:sp>
        <p:nvSpPr>
          <p:cNvPr id="1049" name="Google Shape;1049;g109c980215c_0_78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50" name="Google Shape;1050;g109c980215c_0_78" title="final_model_instance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011" y="777872"/>
            <a:ext cx="7413970" cy="4170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g109c980215c_0_78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09c980215c_0_85"/>
          <p:cNvSpPr txBox="1"/>
          <p:nvPr>
            <p:ph type="title"/>
          </p:nvPr>
        </p:nvSpPr>
        <p:spPr>
          <a:xfrm>
            <a:off x="904875" y="131025"/>
            <a:ext cx="5668200" cy="5838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Results 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Instance 2</a:t>
            </a:r>
            <a:endParaRPr/>
          </a:p>
        </p:txBody>
      </p:sp>
      <p:sp>
        <p:nvSpPr>
          <p:cNvPr id="1058" name="Google Shape;1058;g109c980215c_0_85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59" name="Google Shape;1059;g109c980215c_0_85" title="final_model_instance_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467" y="777875"/>
            <a:ext cx="7349059" cy="413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g109c980215c_0_85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09c980215c_0_92"/>
          <p:cNvSpPr txBox="1"/>
          <p:nvPr>
            <p:ph type="title"/>
          </p:nvPr>
        </p:nvSpPr>
        <p:spPr>
          <a:xfrm>
            <a:off x="904875" y="131025"/>
            <a:ext cx="5668200" cy="5838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Results 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Instance 3</a:t>
            </a:r>
            <a:endParaRPr/>
          </a:p>
        </p:txBody>
      </p:sp>
      <p:sp>
        <p:nvSpPr>
          <p:cNvPr id="1067" name="Google Shape;1067;g109c980215c_0_92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68" name="Google Shape;1068;g109c980215c_0_92" title="final_model_instance_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3489" y="714825"/>
            <a:ext cx="5257025" cy="39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g109c980215c_0_92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09c980215c_0_99"/>
          <p:cNvSpPr txBox="1"/>
          <p:nvPr>
            <p:ph type="title"/>
          </p:nvPr>
        </p:nvSpPr>
        <p:spPr>
          <a:xfrm>
            <a:off x="904875" y="131025"/>
            <a:ext cx="5668200" cy="5838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Results - </a:t>
            </a:r>
            <a:r>
              <a:rPr b="0" lang="fr-FR" sz="2350">
                <a:latin typeface="Arial"/>
                <a:ea typeface="Arial"/>
                <a:cs typeface="Arial"/>
                <a:sym typeface="Arial"/>
              </a:rPr>
              <a:t>Instance 4</a:t>
            </a:r>
            <a:endParaRPr/>
          </a:p>
        </p:txBody>
      </p:sp>
      <p:sp>
        <p:nvSpPr>
          <p:cNvPr id="1076" name="Google Shape;1076;g109c980215c_0_99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pic>
        <p:nvPicPr>
          <p:cNvPr id="1077" name="Google Shape;1077;g109c980215c_0_99" title="final_model_instance_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366" y="777875"/>
            <a:ext cx="7137274" cy="4014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g109c980215c_0_99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09c980215c_0_120"/>
          <p:cNvSpPr txBox="1"/>
          <p:nvPr>
            <p:ph type="title"/>
          </p:nvPr>
        </p:nvSpPr>
        <p:spPr>
          <a:xfrm>
            <a:off x="904875" y="241475"/>
            <a:ext cx="6410400" cy="1072800"/>
          </a:xfrm>
          <a:prstGeom prst="rect">
            <a:avLst/>
          </a:prstGeom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Suggestions for further work</a:t>
            </a:r>
            <a:endParaRPr/>
          </a:p>
        </p:txBody>
      </p:sp>
      <p:sp>
        <p:nvSpPr>
          <p:cNvPr id="1085" name="Google Shape;1085;g109c980215c_0_12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86" name="Google Shape;1086;g109c980215c_0_120"/>
          <p:cNvSpPr txBox="1"/>
          <p:nvPr>
            <p:ph idx="1" type="body"/>
          </p:nvPr>
        </p:nvSpPr>
        <p:spPr>
          <a:xfrm>
            <a:off x="842375" y="1098150"/>
            <a:ext cx="80508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80000" spcFirstLastPara="1" rIns="91425" wrap="square" tIns="45700">
            <a:normAutofit fontScale="25000"/>
          </a:bodyPr>
          <a:lstStyle/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Use more data such as Market-1501 [6]</a:t>
            </a:r>
            <a:endParaRPr sz="9083"/>
          </a:p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Implement AlignedReID [5] instead of only ResNet18</a:t>
            </a:r>
            <a:endParaRPr sz="9083"/>
          </a:p>
          <a:p>
            <a:pPr indent="-212774" lvl="0" marL="1714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fr-FR" sz="9083"/>
              <a:t>Implement person tracker from [1]</a:t>
            </a:r>
            <a:endParaRPr sz="9083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83"/>
          </a:p>
          <a:p>
            <a:pPr indent="0" lvl="0" marL="51435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75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SzPts val="131"/>
              <a:buNone/>
            </a:pPr>
            <a:r>
              <a:t/>
            </a:r>
            <a:endParaRPr sz="100"/>
          </a:p>
        </p:txBody>
      </p:sp>
      <p:sp>
        <p:nvSpPr>
          <p:cNvPr id="1087" name="Google Shape;1087;g109c980215c_0_120"/>
          <p:cNvSpPr txBox="1"/>
          <p:nvPr/>
        </p:nvSpPr>
        <p:spPr>
          <a:xfrm>
            <a:off x="572675" y="3946575"/>
            <a:ext cx="832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[5]</a:t>
            </a:r>
            <a:r>
              <a:rPr b="1" lang="fr-FR" sz="1000"/>
              <a:t> </a:t>
            </a:r>
            <a:r>
              <a:rPr lang="fr-FR" sz="1000">
                <a:solidFill>
                  <a:srgbClr val="212121"/>
                </a:solidFill>
                <a:highlight>
                  <a:srgbClr val="FFFFFF"/>
                </a:highlight>
              </a:rPr>
              <a:t>Zhang, Xuan &amp; Luo, Hao &amp; Fan, Xing &amp; Xiang, Weilai &amp; Sun, Yixiao &amp; Xiao, Qiqi &amp; Jiang, Wei &amp; Zhang, Chi &amp; Sun, Jian. (2017). AlignedReID: Surpassing Human-Level Performance in Person Re-Identification.</a:t>
            </a:r>
            <a:endParaRPr sz="1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212121"/>
                </a:solidFill>
                <a:highlight>
                  <a:srgbClr val="FFFFFF"/>
                </a:highlight>
              </a:rPr>
              <a:t>[6] L. Zheng, L. Shen, L. Tian, S. Wang, J. Wang and Q. Tian, "Scalable Person Re-identification: A Benchmark," 2015 IEEE International Conference on Computer Vision (ICCV), 2015, pp. 1116-1124, doi: 10.1109/ICCV.2015.133.</a:t>
            </a:r>
            <a:endParaRPr sz="1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[1] H. Tao, S. Messelodi, O. Lanz. Dynamic task decomposition for decentralized object tracking in complex scenes. Computer Vision and Image Understanding, Vol. 134, pp 89-104, 2015</a:t>
            </a:r>
            <a:endParaRPr sz="1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  <p:sp>
        <p:nvSpPr>
          <p:cNvPr id="1088" name="Google Shape;1088;g109c980215c_0_120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g109bad426eb_0_60"/>
          <p:cNvCxnSpPr/>
          <p:nvPr/>
        </p:nvCxnSpPr>
        <p:spPr>
          <a:xfrm>
            <a:off x="2256617" y="107871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g109bad426eb_0_60"/>
          <p:cNvCxnSpPr/>
          <p:nvPr/>
        </p:nvCxnSpPr>
        <p:spPr>
          <a:xfrm>
            <a:off x="2210525" y="488022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g109bad426eb_0_60"/>
          <p:cNvCxnSpPr/>
          <p:nvPr/>
        </p:nvCxnSpPr>
        <p:spPr>
          <a:xfrm>
            <a:off x="6908400" y="105065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g109bad426eb_0_60"/>
          <p:cNvCxnSpPr/>
          <p:nvPr/>
        </p:nvCxnSpPr>
        <p:spPr>
          <a:xfrm>
            <a:off x="4239352" y="341550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g109bad426eb_0_60"/>
          <p:cNvCxnSpPr/>
          <p:nvPr/>
        </p:nvCxnSpPr>
        <p:spPr>
          <a:xfrm rot="10800000">
            <a:off x="4277474" y="186355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g109bad426eb_0_60"/>
          <p:cNvCxnSpPr/>
          <p:nvPr/>
        </p:nvCxnSpPr>
        <p:spPr>
          <a:xfrm>
            <a:off x="2210525" y="107872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g109bad426eb_0_60"/>
          <p:cNvCxnSpPr/>
          <p:nvPr/>
        </p:nvCxnSpPr>
        <p:spPr>
          <a:xfrm>
            <a:off x="4239352" y="186355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g109bad426eb_0_60"/>
          <p:cNvCxnSpPr/>
          <p:nvPr/>
        </p:nvCxnSpPr>
        <p:spPr>
          <a:xfrm>
            <a:off x="4315952" y="107872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g109bad426eb_0_60"/>
          <p:cNvCxnSpPr/>
          <p:nvPr/>
        </p:nvCxnSpPr>
        <p:spPr>
          <a:xfrm>
            <a:off x="6008442" y="184590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g109bad426eb_0_60"/>
          <p:cNvSpPr/>
          <p:nvPr/>
        </p:nvSpPr>
        <p:spPr>
          <a:xfrm>
            <a:off x="3364100" y="2860363"/>
            <a:ext cx="252300" cy="238200"/>
          </a:xfrm>
          <a:prstGeom prst="donut">
            <a:avLst>
              <a:gd fmla="val 25000" name="adj"/>
            </a:avLst>
          </a:prstGeom>
          <a:solidFill>
            <a:srgbClr val="B40A0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09bad426eb_0_60"/>
          <p:cNvSpPr/>
          <p:nvPr/>
        </p:nvSpPr>
        <p:spPr>
          <a:xfrm>
            <a:off x="4990850" y="3937763"/>
            <a:ext cx="252300" cy="238200"/>
          </a:xfrm>
          <a:prstGeom prst="donut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109bad426eb_0_60"/>
          <p:cNvSpPr txBox="1"/>
          <p:nvPr>
            <p:ph idx="4294967295" type="title"/>
          </p:nvPr>
        </p:nvSpPr>
        <p:spPr>
          <a:xfrm>
            <a:off x="904875" y="131025"/>
            <a:ext cx="5135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215" name="Google Shape;215;g109bad426eb_0_60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216" name="Google Shape;216;g109bad426eb_0_60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217" name="Google Shape;217;g109bad426eb_0_6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2"/>
          <p:cNvSpPr txBox="1"/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References</a:t>
            </a:r>
            <a:endParaRPr/>
          </a:p>
        </p:txBody>
      </p:sp>
      <p:sp>
        <p:nvSpPr>
          <p:cNvPr id="1095" name="Google Shape;1095;p12"/>
          <p:cNvSpPr txBox="1"/>
          <p:nvPr>
            <p:ph idx="10" type="dt"/>
          </p:nvPr>
        </p:nvSpPr>
        <p:spPr>
          <a:xfrm rot="-5400000">
            <a:off x="-1221413" y="2778452"/>
            <a:ext cx="3341052" cy="911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1096" name="Google Shape;1096;p12"/>
          <p:cNvSpPr txBox="1"/>
          <p:nvPr>
            <p:ph idx="12" type="sldNum"/>
          </p:nvPr>
        </p:nvSpPr>
        <p:spPr>
          <a:xfrm>
            <a:off x="8631238" y="195263"/>
            <a:ext cx="512762" cy="1635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  <p:sp>
        <p:nvSpPr>
          <p:cNvPr id="1097" name="Google Shape;1097;p12"/>
          <p:cNvSpPr txBox="1"/>
          <p:nvPr/>
        </p:nvSpPr>
        <p:spPr>
          <a:xfrm>
            <a:off x="997738" y="777875"/>
            <a:ext cx="75462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[1] H. Tao, S. Messelodi, O. Lanz. Dynamic task decomposition for decentralized object tracking in complex scenes. Computer Vision and Image Understanding, Vol. 134, pp 89-104, 2015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[2] Ultralytics, “Yolov5,” 2021, February 2021, https://github.com/ultralytics/yolov5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[3]</a:t>
            </a:r>
            <a:r>
              <a:rPr b="1" lang="fr-FR" sz="1000"/>
              <a:t> </a:t>
            </a:r>
            <a:r>
              <a:rPr lang="fr-FR" sz="1000"/>
              <a:t> </a:t>
            </a:r>
            <a:r>
              <a:rPr lang="fr-FR" sz="1000">
                <a:solidFill>
                  <a:srgbClr val="212121"/>
                </a:solidFill>
                <a:highlight>
                  <a:srgbClr val="FFFFFF"/>
                </a:highlight>
              </a:rPr>
              <a:t>K. He, X. Zhang, S. Ren and J. Sun, "Deep Residual Learning for Image Recognition," 2016 IEEE Conference on Computer Vision and Pattern Recognition (CVPR), 2016, pp. 770-778, doi: 10.1109/CVPR.2016.90.</a:t>
            </a:r>
            <a:endParaRPr sz="1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[4] Ou, Xianfeng et al. “Moving Object Detection Method via ResNet-18 With Encoder–Decoder Structure in Complex Scenes.” IEEE Access 7 (2019): 108152-108160.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/>
              <a:t>[5]</a:t>
            </a:r>
            <a:r>
              <a:rPr b="1" lang="fr-FR" sz="1000"/>
              <a:t> </a:t>
            </a:r>
            <a:r>
              <a:rPr lang="fr-FR" sz="1000"/>
              <a:t> </a:t>
            </a:r>
            <a:r>
              <a:rPr lang="fr-FR" sz="1000">
                <a:solidFill>
                  <a:srgbClr val="212121"/>
                </a:solidFill>
                <a:highlight>
                  <a:schemeClr val="lt1"/>
                </a:highlight>
              </a:rPr>
              <a:t>Zhang, Xuan &amp; Luo, Hao &amp; Fan, Xing &amp; Xiang, Weilai &amp; Sun, Yixiao &amp; Xiao, Qiqi &amp; Jiang, Wei &amp; Zhang, Chi &amp; Sun, Jian. (2017). AlignedReID: Surpassing Human-Level Performance in Person Re-Identification.</a:t>
            </a:r>
            <a:endParaRPr sz="10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rgbClr val="212121"/>
                </a:solidFill>
                <a:highlight>
                  <a:schemeClr val="lt1"/>
                </a:highlight>
              </a:rPr>
              <a:t>[6] L. Zheng, L. Shen, L. Tian, S. Wang, J. Wang and Q. Tian, "Scalable Person Re-identification: A Benchmark," 2015 IEEE International Conference on Computer Vision (ICCV), 2015, pp. 1116-1124, doi: 10.1109/ICCV.2015.133.</a:t>
            </a:r>
            <a:endParaRPr sz="10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098" name="Google Shape;1098;p12"/>
          <p:cNvSpPr txBox="1"/>
          <p:nvPr>
            <p:ph idx="11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g109bad426eb_0_74"/>
          <p:cNvCxnSpPr/>
          <p:nvPr/>
        </p:nvCxnSpPr>
        <p:spPr>
          <a:xfrm>
            <a:off x="2256617" y="107871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g109bad426eb_0_74"/>
          <p:cNvCxnSpPr/>
          <p:nvPr/>
        </p:nvCxnSpPr>
        <p:spPr>
          <a:xfrm>
            <a:off x="2210525" y="488022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g109bad426eb_0_74"/>
          <p:cNvCxnSpPr/>
          <p:nvPr/>
        </p:nvCxnSpPr>
        <p:spPr>
          <a:xfrm>
            <a:off x="6908400" y="105065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g109bad426eb_0_74"/>
          <p:cNvCxnSpPr/>
          <p:nvPr/>
        </p:nvCxnSpPr>
        <p:spPr>
          <a:xfrm>
            <a:off x="4239352" y="3415501"/>
            <a:ext cx="18012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g109bad426eb_0_74"/>
          <p:cNvCxnSpPr/>
          <p:nvPr/>
        </p:nvCxnSpPr>
        <p:spPr>
          <a:xfrm rot="10800000">
            <a:off x="4277474" y="186355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g109bad426eb_0_74"/>
          <p:cNvCxnSpPr/>
          <p:nvPr/>
        </p:nvCxnSpPr>
        <p:spPr>
          <a:xfrm>
            <a:off x="2210525" y="107872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g109bad426eb_0_74"/>
          <p:cNvCxnSpPr/>
          <p:nvPr/>
        </p:nvCxnSpPr>
        <p:spPr>
          <a:xfrm>
            <a:off x="4239352" y="186355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g109bad426eb_0_74"/>
          <p:cNvCxnSpPr/>
          <p:nvPr/>
        </p:nvCxnSpPr>
        <p:spPr>
          <a:xfrm>
            <a:off x="4315952" y="107872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g109bad426eb_0_74"/>
          <p:cNvCxnSpPr/>
          <p:nvPr/>
        </p:nvCxnSpPr>
        <p:spPr>
          <a:xfrm>
            <a:off x="6008450" y="1835975"/>
            <a:ext cx="0" cy="1579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g109bad426eb_0_74"/>
          <p:cNvSpPr/>
          <p:nvPr/>
        </p:nvSpPr>
        <p:spPr>
          <a:xfrm>
            <a:off x="3364100" y="2860363"/>
            <a:ext cx="252300" cy="238200"/>
          </a:xfrm>
          <a:prstGeom prst="donut">
            <a:avLst>
              <a:gd fmla="val 25000" name="adj"/>
            </a:avLst>
          </a:prstGeom>
          <a:solidFill>
            <a:srgbClr val="B40A0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09bad426eb_0_74"/>
          <p:cNvSpPr/>
          <p:nvPr/>
        </p:nvSpPr>
        <p:spPr>
          <a:xfrm>
            <a:off x="4990850" y="3937763"/>
            <a:ext cx="252300" cy="238200"/>
          </a:xfrm>
          <a:prstGeom prst="donut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09bad426eb_0_74"/>
          <p:cNvSpPr/>
          <p:nvPr/>
        </p:nvSpPr>
        <p:spPr>
          <a:xfrm>
            <a:off x="2883250" y="1398690"/>
            <a:ext cx="3578500" cy="2651175"/>
          </a:xfrm>
          <a:custGeom>
            <a:rect b="b" l="l" r="r" t="t"/>
            <a:pathLst>
              <a:path extrusionOk="0" h="106047" w="143140">
                <a:moveTo>
                  <a:pt x="96423" y="106047"/>
                </a:moveTo>
                <a:cubicBezTo>
                  <a:pt x="99787" y="105673"/>
                  <a:pt x="110812" y="105486"/>
                  <a:pt x="116605" y="103804"/>
                </a:cubicBezTo>
                <a:cubicBezTo>
                  <a:pt x="122398" y="102122"/>
                  <a:pt x="127256" y="101095"/>
                  <a:pt x="131180" y="95956"/>
                </a:cubicBezTo>
                <a:cubicBezTo>
                  <a:pt x="135104" y="90817"/>
                  <a:pt x="138188" y="82221"/>
                  <a:pt x="140150" y="72971"/>
                </a:cubicBezTo>
                <a:cubicBezTo>
                  <a:pt x="142112" y="63721"/>
                  <a:pt x="143327" y="50174"/>
                  <a:pt x="142953" y="40457"/>
                </a:cubicBezTo>
                <a:cubicBezTo>
                  <a:pt x="142579" y="30740"/>
                  <a:pt x="140991" y="20929"/>
                  <a:pt x="137908" y="14669"/>
                </a:cubicBezTo>
                <a:cubicBezTo>
                  <a:pt x="134825" y="8409"/>
                  <a:pt x="131554" y="5325"/>
                  <a:pt x="124453" y="2896"/>
                </a:cubicBezTo>
                <a:cubicBezTo>
                  <a:pt x="117352" y="467"/>
                  <a:pt x="105767" y="280"/>
                  <a:pt x="95302" y="93"/>
                </a:cubicBezTo>
                <a:cubicBezTo>
                  <a:pt x="84838" y="-94"/>
                  <a:pt x="71570" y="654"/>
                  <a:pt x="61666" y="1775"/>
                </a:cubicBezTo>
                <a:cubicBezTo>
                  <a:pt x="51762" y="2896"/>
                  <a:pt x="41578" y="4485"/>
                  <a:pt x="35878" y="6821"/>
                </a:cubicBezTo>
                <a:cubicBezTo>
                  <a:pt x="30179" y="9157"/>
                  <a:pt x="32047" y="11959"/>
                  <a:pt x="27469" y="15790"/>
                </a:cubicBezTo>
                <a:cubicBezTo>
                  <a:pt x="22891" y="19621"/>
                  <a:pt x="12987" y="23825"/>
                  <a:pt x="8409" y="29805"/>
                </a:cubicBezTo>
                <a:cubicBezTo>
                  <a:pt x="3831" y="35785"/>
                  <a:pt x="1402" y="48025"/>
                  <a:pt x="0" y="516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4" name="Google Shape;234;g109bad426eb_0_74"/>
          <p:cNvSpPr/>
          <p:nvPr/>
        </p:nvSpPr>
        <p:spPr>
          <a:xfrm>
            <a:off x="2615938" y="1338696"/>
            <a:ext cx="3981275" cy="3340675"/>
          </a:xfrm>
          <a:custGeom>
            <a:rect b="b" l="l" r="r" t="t"/>
            <a:pathLst>
              <a:path extrusionOk="0" h="133627" w="159251">
                <a:moveTo>
                  <a:pt x="34237" y="68644"/>
                </a:moveTo>
                <a:cubicBezTo>
                  <a:pt x="36293" y="72849"/>
                  <a:pt x="42085" y="84528"/>
                  <a:pt x="46570" y="93871"/>
                </a:cubicBezTo>
                <a:cubicBezTo>
                  <a:pt x="51055" y="103214"/>
                  <a:pt x="66005" y="118164"/>
                  <a:pt x="61146" y="124704"/>
                </a:cubicBezTo>
                <a:cubicBezTo>
                  <a:pt x="56288" y="131244"/>
                  <a:pt x="27510" y="134795"/>
                  <a:pt x="17419" y="133113"/>
                </a:cubicBezTo>
                <a:cubicBezTo>
                  <a:pt x="7328" y="131431"/>
                  <a:pt x="2470" y="122648"/>
                  <a:pt x="601" y="114613"/>
                </a:cubicBezTo>
                <a:cubicBezTo>
                  <a:pt x="-1268" y="106578"/>
                  <a:pt x="2189" y="95272"/>
                  <a:pt x="6207" y="84901"/>
                </a:cubicBezTo>
                <a:cubicBezTo>
                  <a:pt x="10225" y="74530"/>
                  <a:pt x="17513" y="61450"/>
                  <a:pt x="24707" y="52387"/>
                </a:cubicBezTo>
                <a:cubicBezTo>
                  <a:pt x="31901" y="43324"/>
                  <a:pt x="42646" y="36783"/>
                  <a:pt x="49373" y="30523"/>
                </a:cubicBezTo>
                <a:cubicBezTo>
                  <a:pt x="56100" y="24263"/>
                  <a:pt x="62734" y="19686"/>
                  <a:pt x="65070" y="14827"/>
                </a:cubicBezTo>
                <a:cubicBezTo>
                  <a:pt x="67406" y="9969"/>
                  <a:pt x="70396" y="3521"/>
                  <a:pt x="63388" y="1372"/>
                </a:cubicBezTo>
                <a:cubicBezTo>
                  <a:pt x="56381" y="-777"/>
                  <a:pt x="29472" y="-122"/>
                  <a:pt x="23025" y="1933"/>
                </a:cubicBezTo>
                <a:cubicBezTo>
                  <a:pt x="16578" y="3989"/>
                  <a:pt x="2003" y="12958"/>
                  <a:pt x="24707" y="13705"/>
                </a:cubicBezTo>
                <a:cubicBezTo>
                  <a:pt x="47411" y="14453"/>
                  <a:pt x="136827" y="7633"/>
                  <a:pt x="159251" y="64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5" name="Google Shape;235;g109bad426eb_0_74"/>
          <p:cNvSpPr txBox="1"/>
          <p:nvPr>
            <p:ph idx="4294967295" type="title"/>
          </p:nvPr>
        </p:nvSpPr>
        <p:spPr>
          <a:xfrm>
            <a:off x="904875" y="131025"/>
            <a:ext cx="5135700" cy="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236" name="Google Shape;236;g109bad426eb_0_74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237" name="Google Shape;237;g109bad426eb_0_74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238" name="Google Shape;238;g109bad426eb_0_74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g109c997bfaa_0_0"/>
          <p:cNvCxnSpPr/>
          <p:nvPr/>
        </p:nvCxnSpPr>
        <p:spPr>
          <a:xfrm>
            <a:off x="2246104" y="104726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g109c997bfaa_0_0"/>
          <p:cNvCxnSpPr/>
          <p:nvPr/>
        </p:nvCxnSpPr>
        <p:spPr>
          <a:xfrm>
            <a:off x="2200013" y="484877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g109c997bfaa_0_0"/>
          <p:cNvCxnSpPr/>
          <p:nvPr/>
        </p:nvCxnSpPr>
        <p:spPr>
          <a:xfrm>
            <a:off x="6897888" y="101920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g109c997bfaa_0_0"/>
          <p:cNvCxnSpPr/>
          <p:nvPr/>
        </p:nvCxnSpPr>
        <p:spPr>
          <a:xfrm>
            <a:off x="4228840" y="338405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g109c997bfaa_0_0"/>
          <p:cNvCxnSpPr/>
          <p:nvPr/>
        </p:nvCxnSpPr>
        <p:spPr>
          <a:xfrm rot="10800000">
            <a:off x="4266962" y="183210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g109c997bfaa_0_0"/>
          <p:cNvCxnSpPr/>
          <p:nvPr/>
        </p:nvCxnSpPr>
        <p:spPr>
          <a:xfrm>
            <a:off x="2200013" y="104727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g109c997bfaa_0_0"/>
          <p:cNvCxnSpPr/>
          <p:nvPr/>
        </p:nvCxnSpPr>
        <p:spPr>
          <a:xfrm>
            <a:off x="4228840" y="183210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g109c997bfaa_0_0"/>
          <p:cNvCxnSpPr/>
          <p:nvPr/>
        </p:nvCxnSpPr>
        <p:spPr>
          <a:xfrm>
            <a:off x="4305440" y="104727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g109c997bfaa_0_0"/>
          <p:cNvCxnSpPr/>
          <p:nvPr/>
        </p:nvCxnSpPr>
        <p:spPr>
          <a:xfrm>
            <a:off x="5997929" y="181445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g109c997bfaa_0_0"/>
          <p:cNvSpPr txBox="1"/>
          <p:nvPr>
            <p:ph idx="4294967295" type="title"/>
          </p:nvPr>
        </p:nvSpPr>
        <p:spPr>
          <a:xfrm>
            <a:off x="904875" y="131025"/>
            <a:ext cx="5135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253" name="Google Shape;253;g109c997bfaa_0_0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254" name="Google Shape;254;g109c997bfaa_0_0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255" name="Google Shape;255;g109c997bfaa_0_0"/>
          <p:cNvSpPr txBox="1"/>
          <p:nvPr/>
        </p:nvSpPr>
        <p:spPr>
          <a:xfrm>
            <a:off x="3328825" y="3011650"/>
            <a:ext cx="51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00"/>
              <a:t>?</a:t>
            </a:r>
            <a:endParaRPr b="1" sz="2700"/>
          </a:p>
        </p:txBody>
      </p:sp>
      <p:sp>
        <p:nvSpPr>
          <p:cNvPr id="256" name="Google Shape;256;g109c997bfaa_0_0"/>
          <p:cNvSpPr txBox="1"/>
          <p:nvPr/>
        </p:nvSpPr>
        <p:spPr>
          <a:xfrm>
            <a:off x="4850150" y="3902075"/>
            <a:ext cx="512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2700"/>
              <a:t>?</a:t>
            </a:r>
            <a:endParaRPr b="1" sz="2700"/>
          </a:p>
        </p:txBody>
      </p:sp>
      <p:sp>
        <p:nvSpPr>
          <p:cNvPr id="257" name="Google Shape;257;g109c997bfaa_0_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2" name="Google Shape;262;g109bad426eb_0_90"/>
          <p:cNvCxnSpPr/>
          <p:nvPr/>
        </p:nvCxnSpPr>
        <p:spPr>
          <a:xfrm>
            <a:off x="2246104" y="1047263"/>
            <a:ext cx="0" cy="378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g109bad426eb_0_90"/>
          <p:cNvCxnSpPr/>
          <p:nvPr/>
        </p:nvCxnSpPr>
        <p:spPr>
          <a:xfrm>
            <a:off x="2200013" y="4848775"/>
            <a:ext cx="4698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g109bad426eb_0_90"/>
          <p:cNvCxnSpPr/>
          <p:nvPr/>
        </p:nvCxnSpPr>
        <p:spPr>
          <a:xfrm>
            <a:off x="6897888" y="1019200"/>
            <a:ext cx="0" cy="3854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g109bad426eb_0_90"/>
          <p:cNvCxnSpPr/>
          <p:nvPr/>
        </p:nvCxnSpPr>
        <p:spPr>
          <a:xfrm>
            <a:off x="4228840" y="3384051"/>
            <a:ext cx="17691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g109bad426eb_0_90"/>
          <p:cNvCxnSpPr/>
          <p:nvPr/>
        </p:nvCxnSpPr>
        <p:spPr>
          <a:xfrm rot="10800000">
            <a:off x="4266962" y="1832100"/>
            <a:ext cx="0" cy="15345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g109bad426eb_0_90"/>
          <p:cNvCxnSpPr/>
          <p:nvPr/>
        </p:nvCxnSpPr>
        <p:spPr>
          <a:xfrm>
            <a:off x="2200013" y="1047275"/>
            <a:ext cx="21054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g109bad426eb_0_90"/>
          <p:cNvCxnSpPr/>
          <p:nvPr/>
        </p:nvCxnSpPr>
        <p:spPr>
          <a:xfrm>
            <a:off x="4228840" y="1832101"/>
            <a:ext cx="1755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g109bad426eb_0_90"/>
          <p:cNvCxnSpPr/>
          <p:nvPr/>
        </p:nvCxnSpPr>
        <p:spPr>
          <a:xfrm>
            <a:off x="4305440" y="1047276"/>
            <a:ext cx="2617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0" name="Google Shape;270;g109bad426eb_0_90"/>
          <p:cNvCxnSpPr/>
          <p:nvPr/>
        </p:nvCxnSpPr>
        <p:spPr>
          <a:xfrm>
            <a:off x="5997929" y="1814454"/>
            <a:ext cx="0" cy="15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g109bad426eb_0_90"/>
          <p:cNvSpPr/>
          <p:nvPr/>
        </p:nvSpPr>
        <p:spPr>
          <a:xfrm>
            <a:off x="3409663" y="3781938"/>
            <a:ext cx="252300" cy="238200"/>
          </a:xfrm>
          <a:prstGeom prst="donut">
            <a:avLst>
              <a:gd fmla="val 25000" name="adj"/>
            </a:avLst>
          </a:prstGeom>
          <a:solidFill>
            <a:srgbClr val="B40A0A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09bad426eb_0_90"/>
          <p:cNvSpPr/>
          <p:nvPr/>
        </p:nvSpPr>
        <p:spPr>
          <a:xfrm rot="2700000">
            <a:off x="2058155" y="8542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09bad426eb_0_90"/>
          <p:cNvSpPr/>
          <p:nvPr/>
        </p:nvSpPr>
        <p:spPr>
          <a:xfrm rot="-8100000">
            <a:off x="6709930" y="4655737"/>
            <a:ext cx="375898" cy="38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darken" h="120000" w="120000">
                <a:moveTo>
                  <a:pt x="15000" y="37607"/>
                </a:moveTo>
                <a:lnTo>
                  <a:pt x="15000" y="54949"/>
                </a:lnTo>
                <a:lnTo>
                  <a:pt x="21063" y="54949"/>
                </a:lnTo>
                <a:lnTo>
                  <a:pt x="22938" y="52970"/>
                </a:lnTo>
                <a:lnTo>
                  <a:pt x="24688" y="52970"/>
                </a:lnTo>
                <a:lnTo>
                  <a:pt x="24688" y="79440"/>
                </a:lnTo>
                <a:lnTo>
                  <a:pt x="85875" y="79440"/>
                </a:lnTo>
                <a:lnTo>
                  <a:pt x="85875" y="70312"/>
                </a:lnTo>
                <a:lnTo>
                  <a:pt x="95563" y="70312"/>
                </a:lnTo>
                <a:lnTo>
                  <a:pt x="100813" y="75335"/>
                </a:lnTo>
                <a:lnTo>
                  <a:pt x="105000" y="75335"/>
                </a:lnTo>
                <a:lnTo>
                  <a:pt x="105000" y="43083"/>
                </a:lnTo>
                <a:lnTo>
                  <a:pt x="100813" y="43083"/>
                </a:lnTo>
                <a:lnTo>
                  <a:pt x="97188" y="46580"/>
                </a:lnTo>
                <a:lnTo>
                  <a:pt x="85875" y="46580"/>
                </a:lnTo>
                <a:lnTo>
                  <a:pt x="85875" y="43083"/>
                </a:lnTo>
                <a:lnTo>
                  <a:pt x="82313" y="39432"/>
                </a:lnTo>
                <a:lnTo>
                  <a:pt x="22938" y="39432"/>
                </a:lnTo>
                <a:lnTo>
                  <a:pt x="21063" y="37607"/>
                </a:lnTo>
                <a:close/>
              </a:path>
              <a:path extrusionOk="0" fill="none" h="120000" w="120000">
                <a:moveTo>
                  <a:pt x="15000" y="37607"/>
                </a:moveTo>
                <a:lnTo>
                  <a:pt x="21063" y="37607"/>
                </a:lnTo>
                <a:lnTo>
                  <a:pt x="22938" y="39432"/>
                </a:lnTo>
                <a:lnTo>
                  <a:pt x="82313" y="39432"/>
                </a:lnTo>
                <a:lnTo>
                  <a:pt x="85875" y="43083"/>
                </a:lnTo>
                <a:lnTo>
                  <a:pt x="85875" y="46580"/>
                </a:lnTo>
                <a:lnTo>
                  <a:pt x="97188" y="46580"/>
                </a:lnTo>
                <a:lnTo>
                  <a:pt x="100813" y="43083"/>
                </a:lnTo>
                <a:lnTo>
                  <a:pt x="105000" y="43083"/>
                </a:lnTo>
                <a:lnTo>
                  <a:pt x="105000" y="75335"/>
                </a:lnTo>
                <a:lnTo>
                  <a:pt x="100813" y="75335"/>
                </a:lnTo>
                <a:lnTo>
                  <a:pt x="95563" y="70312"/>
                </a:lnTo>
                <a:lnTo>
                  <a:pt x="85875" y="70312"/>
                </a:lnTo>
                <a:lnTo>
                  <a:pt x="85875" y="79440"/>
                </a:lnTo>
                <a:lnTo>
                  <a:pt x="24688" y="79440"/>
                </a:lnTo>
                <a:lnTo>
                  <a:pt x="24688" y="52970"/>
                </a:lnTo>
                <a:lnTo>
                  <a:pt x="22938" y="52970"/>
                </a:lnTo>
                <a:lnTo>
                  <a:pt x="21063" y="54949"/>
                </a:lnTo>
                <a:lnTo>
                  <a:pt x="15000" y="54949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A5A5A5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109bad426eb_0_90"/>
          <p:cNvSpPr/>
          <p:nvPr/>
        </p:nvSpPr>
        <p:spPr>
          <a:xfrm>
            <a:off x="4980338" y="3906313"/>
            <a:ext cx="252300" cy="238200"/>
          </a:xfrm>
          <a:prstGeom prst="donut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109bad426eb_0_90"/>
          <p:cNvSpPr txBox="1"/>
          <p:nvPr>
            <p:ph idx="4294967295" type="title"/>
          </p:nvPr>
        </p:nvSpPr>
        <p:spPr>
          <a:xfrm>
            <a:off x="904875" y="131025"/>
            <a:ext cx="5135700" cy="1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180000" spcFirstLastPara="1" rIns="7200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</a:pPr>
            <a:r>
              <a:rPr lang="fr-FR"/>
              <a:t>Problem definition</a:t>
            </a:r>
            <a:endParaRPr/>
          </a:p>
        </p:txBody>
      </p:sp>
      <p:sp>
        <p:nvSpPr>
          <p:cNvPr id="276" name="Google Shape;276;g109bad426eb_0_90"/>
          <p:cNvSpPr txBox="1"/>
          <p:nvPr>
            <p:ph idx="4294967295" type="dt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ProCam Final presentation</a:t>
            </a:r>
            <a:endParaRPr/>
          </a:p>
        </p:txBody>
      </p:sp>
      <p:sp>
        <p:nvSpPr>
          <p:cNvPr id="277" name="Google Shape;277;g109bad426eb_0_90"/>
          <p:cNvSpPr txBox="1"/>
          <p:nvPr>
            <p:ph idx="4294967295" type="ftr"/>
          </p:nvPr>
        </p:nvSpPr>
        <p:spPr>
          <a:xfrm rot="-5400000">
            <a:off x="7121494" y="1896320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Martin Dahl</a:t>
            </a:r>
            <a:endParaRPr/>
          </a:p>
        </p:txBody>
      </p:sp>
      <p:sp>
        <p:nvSpPr>
          <p:cNvPr id="278" name="Google Shape;278;g109bad426eb_0_90"/>
          <p:cNvSpPr txBox="1"/>
          <p:nvPr>
            <p:ph idx="12" type="sldNum"/>
          </p:nvPr>
        </p:nvSpPr>
        <p:spPr>
          <a:xfrm>
            <a:off x="8631238" y="195263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2019-04-02T06:24:35Z</dcterms:created>
  <dc:creator>Utilisateur Microsoft Office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